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70" r:id="rId12"/>
    <p:sldId id="271" r:id="rId13"/>
    <p:sldId id="268" r:id="rId14"/>
    <p:sldId id="272" r:id="rId15"/>
    <p:sldId id="274" r:id="rId16"/>
    <p:sldId id="273"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94F0-0B0B-443E-9774-0542C05EF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BE0CE38-06E2-4EA4-8AA4-AAEFC0068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A472918-543F-42B3-9D97-D604191C8637}"/>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5" name="Footer Placeholder 4">
            <a:extLst>
              <a:ext uri="{FF2B5EF4-FFF2-40B4-BE49-F238E27FC236}">
                <a16:creationId xmlns:a16="http://schemas.microsoft.com/office/drawing/2014/main" id="{7FC19999-AE91-4EAD-8E2D-589CDA612E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59F0DAF-F035-442E-A012-931968309809}"/>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216832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5B1B-7F49-4184-97CF-FE53E0116AF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D687A84-4012-418B-B590-0BCECDFD7A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94975B-AECB-4513-B89D-4A2BD498C446}"/>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5" name="Footer Placeholder 4">
            <a:extLst>
              <a:ext uri="{FF2B5EF4-FFF2-40B4-BE49-F238E27FC236}">
                <a16:creationId xmlns:a16="http://schemas.microsoft.com/office/drawing/2014/main" id="{581334FE-3ACE-4394-A5FF-257F2A5042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6AECD1-E0D5-4982-A3F1-B19C73F591D2}"/>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241423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46437B-317B-42DE-A3D5-16A9635663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125D902-FFD6-4F84-9524-B990DC43E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2116273-5699-40D2-93A1-30EBF37C2555}"/>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5" name="Footer Placeholder 4">
            <a:extLst>
              <a:ext uri="{FF2B5EF4-FFF2-40B4-BE49-F238E27FC236}">
                <a16:creationId xmlns:a16="http://schemas.microsoft.com/office/drawing/2014/main" id="{B13A5560-BB8D-4D75-8D6A-39BB0881C5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07AEFE-AE8F-428A-9989-2BF969813FBC}"/>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135721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EE4D-5F0E-41BC-9A06-77DB9857263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C76EEBD-ECB7-4A07-88CD-169EA9113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DB622B-1EBF-4F1E-AFD2-4D03BDD2354F}"/>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5" name="Footer Placeholder 4">
            <a:extLst>
              <a:ext uri="{FF2B5EF4-FFF2-40B4-BE49-F238E27FC236}">
                <a16:creationId xmlns:a16="http://schemas.microsoft.com/office/drawing/2014/main" id="{118F4A1F-6EA9-4612-8EAA-7ED8570F1B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F9ECC5-0022-4FE7-BF84-E9C01969354B}"/>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317353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677B4-E028-46DD-A8E8-4DADCA674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ADC16AF-D123-47A7-897F-9A86C7A35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24D717-B572-48F5-A0FD-FEB0F2A78C95}"/>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5" name="Footer Placeholder 4">
            <a:extLst>
              <a:ext uri="{FF2B5EF4-FFF2-40B4-BE49-F238E27FC236}">
                <a16:creationId xmlns:a16="http://schemas.microsoft.com/office/drawing/2014/main" id="{7AC4AF35-B12E-4D19-AB41-1F2D775E07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C5650F-BE18-4DD1-8DC3-B6DDB0DF475B}"/>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346393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F5EA-FB8A-44B8-91BF-4E28ED18DFB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142F959-5D94-4FE1-9BF0-BBCD89D97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5C08BD2-6745-4DA3-8B66-5B7A5D0574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DAF6CF0-2F3A-4F95-9A84-27FE8FAAA844}"/>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6" name="Footer Placeholder 5">
            <a:extLst>
              <a:ext uri="{FF2B5EF4-FFF2-40B4-BE49-F238E27FC236}">
                <a16:creationId xmlns:a16="http://schemas.microsoft.com/office/drawing/2014/main" id="{E7818C2F-A042-4B35-9C9A-ADE769B0EF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1C746BC-388D-49FD-99BA-AA9981FB4F4D}"/>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298874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2F67-5672-4996-9F99-50E4B30EE4B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1353DC-B932-49D6-8332-48F98C28B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357E01-57DB-4D31-8802-1669D440DB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722FC5E-CE19-42CC-85BF-66E4D1EEE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5453B0-2A22-4B4C-8092-B54916564A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93BC7B0-CDA2-4E7D-9280-240A1DEC2E5F}"/>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8" name="Footer Placeholder 7">
            <a:extLst>
              <a:ext uri="{FF2B5EF4-FFF2-40B4-BE49-F238E27FC236}">
                <a16:creationId xmlns:a16="http://schemas.microsoft.com/office/drawing/2014/main" id="{499850DD-7548-44B2-94E0-C5F0CF37392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2BA39B7-6F84-405C-B476-57BD45A55D46}"/>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125873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FF05-C003-458B-A742-6F79BCC0EA6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594A713-164F-4EA2-857C-F9F0816584C3}"/>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4" name="Footer Placeholder 3">
            <a:extLst>
              <a:ext uri="{FF2B5EF4-FFF2-40B4-BE49-F238E27FC236}">
                <a16:creationId xmlns:a16="http://schemas.microsoft.com/office/drawing/2014/main" id="{6FDFCFAD-DB97-4B25-85CC-639C26D22A3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EF75705-A1DD-4E92-8186-FA3DFE4B6518}"/>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364525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E9609-A885-4090-B0AF-29F5EA799165}"/>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3" name="Footer Placeholder 2">
            <a:extLst>
              <a:ext uri="{FF2B5EF4-FFF2-40B4-BE49-F238E27FC236}">
                <a16:creationId xmlns:a16="http://schemas.microsoft.com/office/drawing/2014/main" id="{3768E503-EDC3-4B50-A630-917C6E72CCD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6E04674-0D8A-4200-B4F6-774BB3C2DF23}"/>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402553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B1E4-4068-4D53-8072-56DDF4D55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01400EB-820F-4A39-A6E8-103F28A45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75486A2-08EE-4E12-8B12-0C61DE52F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CD439-B076-4107-A59D-945EFCB789A8}"/>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6" name="Footer Placeholder 5">
            <a:extLst>
              <a:ext uri="{FF2B5EF4-FFF2-40B4-BE49-F238E27FC236}">
                <a16:creationId xmlns:a16="http://schemas.microsoft.com/office/drawing/2014/main" id="{CA4BA73B-73B6-4660-85B3-16ABD9B31A5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E94433A-9E10-4ADB-96B0-FC08EBA26245}"/>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10781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DA15-8708-44FB-B614-786DD8E45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BCDF2B5-364A-4ECF-A701-F135C8E12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CB95477-F808-444D-8DF3-7B82ECFF1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2A3D9-439C-4C03-8C94-4920EA664BF4}"/>
              </a:ext>
            </a:extLst>
          </p:cNvPr>
          <p:cNvSpPr>
            <a:spLocks noGrp="1"/>
          </p:cNvSpPr>
          <p:nvPr>
            <p:ph type="dt" sz="half" idx="10"/>
          </p:nvPr>
        </p:nvSpPr>
        <p:spPr/>
        <p:txBody>
          <a:bodyPr/>
          <a:lstStyle/>
          <a:p>
            <a:fld id="{F487BBDD-3E4B-4DE7-AD86-EC82FFF4A4EB}" type="datetimeFigureOut">
              <a:rPr lang="en-IN" smtClean="0"/>
              <a:t>21-07-2020</a:t>
            </a:fld>
            <a:endParaRPr lang="en-IN"/>
          </a:p>
        </p:txBody>
      </p:sp>
      <p:sp>
        <p:nvSpPr>
          <p:cNvPr id="6" name="Footer Placeholder 5">
            <a:extLst>
              <a:ext uri="{FF2B5EF4-FFF2-40B4-BE49-F238E27FC236}">
                <a16:creationId xmlns:a16="http://schemas.microsoft.com/office/drawing/2014/main" id="{55B55283-235D-4D24-B310-829A979304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1B44770-721D-4924-87DE-78F0D7592F66}"/>
              </a:ext>
            </a:extLst>
          </p:cNvPr>
          <p:cNvSpPr>
            <a:spLocks noGrp="1"/>
          </p:cNvSpPr>
          <p:nvPr>
            <p:ph type="sldNum" sz="quarter" idx="12"/>
          </p:nvPr>
        </p:nvSpPr>
        <p:spPr/>
        <p:txBody>
          <a:bodyPr/>
          <a:lstStyle/>
          <a:p>
            <a:fld id="{813DB70F-509C-473F-AA09-22D3FD848111}" type="slidenum">
              <a:rPr lang="en-IN" smtClean="0"/>
              <a:t>‹#›</a:t>
            </a:fld>
            <a:endParaRPr lang="en-IN"/>
          </a:p>
        </p:txBody>
      </p:sp>
    </p:spTree>
    <p:extLst>
      <p:ext uri="{BB962C8B-B14F-4D97-AF65-F5344CB8AC3E}">
        <p14:creationId xmlns:p14="http://schemas.microsoft.com/office/powerpoint/2010/main" val="5731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7E683-650E-4951-A147-DF8783AA7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FEA959-D284-4718-B826-EA1FAA595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8386F5-C049-4648-A317-E7C34173F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7BBDD-3E4B-4DE7-AD86-EC82FFF4A4EB}" type="datetimeFigureOut">
              <a:rPr lang="en-IN" smtClean="0"/>
              <a:t>21-07-2020</a:t>
            </a:fld>
            <a:endParaRPr lang="en-IN"/>
          </a:p>
        </p:txBody>
      </p:sp>
      <p:sp>
        <p:nvSpPr>
          <p:cNvPr id="5" name="Footer Placeholder 4">
            <a:extLst>
              <a:ext uri="{FF2B5EF4-FFF2-40B4-BE49-F238E27FC236}">
                <a16:creationId xmlns:a16="http://schemas.microsoft.com/office/drawing/2014/main" id="{530518DB-537F-4B70-825F-A9E83FBE8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EA61D67-3850-4630-9094-96871A6AED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DB70F-509C-473F-AA09-22D3FD848111}" type="slidenum">
              <a:rPr lang="en-IN" smtClean="0"/>
              <a:t>‹#›</a:t>
            </a:fld>
            <a:endParaRPr lang="en-IN"/>
          </a:p>
        </p:txBody>
      </p:sp>
    </p:spTree>
    <p:extLst>
      <p:ext uri="{BB962C8B-B14F-4D97-AF65-F5344CB8AC3E}">
        <p14:creationId xmlns:p14="http://schemas.microsoft.com/office/powerpoint/2010/main" val="797118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onlinelibrary.wiley.com/doi/full/10.1111/j.1365-2958.2006.05229.x" TargetMode="External"/><Relationship Id="rId2" Type="http://schemas.openxmlformats.org/officeDocument/2006/relationships/hyperlink" Target="https://onlinelibrary.wiley.com/doi/full/10.1046/j.1365-2958.2000.02005.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2E06F4-768C-4AEA-8923-ECD53064B714}"/>
              </a:ext>
            </a:extLst>
          </p:cNvPr>
          <p:cNvSpPr/>
          <p:nvPr/>
        </p:nvSpPr>
        <p:spPr>
          <a:xfrm>
            <a:off x="2045039" y="224135"/>
            <a:ext cx="8101922" cy="1754326"/>
          </a:xfrm>
          <a:prstGeom prst="rect">
            <a:avLst/>
          </a:prstGeom>
          <a:noFill/>
        </p:spPr>
        <p:txBody>
          <a:bodyPr wrap="square" lIns="91440" tIns="45720" rIns="91440" bIns="45720">
            <a:spAutoFit/>
          </a:bodyPr>
          <a:lstStyle/>
          <a:p>
            <a:pPr algn="ctr"/>
            <a:r>
              <a:rPr lang="en-US" sz="5400" b="1" dirty="0">
                <a:ln w="12700" cmpd="sng">
                  <a:solidFill>
                    <a:schemeClr val="accent4"/>
                  </a:solidFill>
                  <a:prstDash val="solid"/>
                </a:ln>
                <a:solidFill>
                  <a:schemeClr val="accent3">
                    <a:lumMod val="75000"/>
                  </a:schemeClr>
                </a:solidFill>
              </a:rPr>
              <a:t>REGULATION OF PLASMID COPY NUMBER</a:t>
            </a:r>
            <a:endParaRPr lang="en-US" sz="5400" b="1" cap="none" spc="0" dirty="0">
              <a:ln w="12700" cmpd="sng">
                <a:solidFill>
                  <a:schemeClr val="accent4"/>
                </a:solidFill>
                <a:prstDash val="solid"/>
              </a:ln>
              <a:solidFill>
                <a:schemeClr val="accent3">
                  <a:lumMod val="75000"/>
                </a:schemeClr>
              </a:solidFill>
              <a:effectLst/>
            </a:endParaRPr>
          </a:p>
        </p:txBody>
      </p:sp>
      <p:pic>
        <p:nvPicPr>
          <p:cNvPr id="1026" name="Picture 2" descr="Addgene: Tech Transfer News: A Brief Introduction to Plasmids for ...">
            <a:extLst>
              <a:ext uri="{FF2B5EF4-FFF2-40B4-BE49-F238E27FC236}">
                <a16:creationId xmlns:a16="http://schemas.microsoft.com/office/drawing/2014/main" id="{3C2EA1EB-49D5-4661-A4BA-3A6BE047F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666" y="2471863"/>
            <a:ext cx="4074667" cy="19142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6528200-0CE7-45A8-BF66-E6BF1C774C5B}"/>
              </a:ext>
            </a:extLst>
          </p:cNvPr>
          <p:cNvSpPr/>
          <p:nvPr/>
        </p:nvSpPr>
        <p:spPr>
          <a:xfrm>
            <a:off x="2045039" y="5347854"/>
            <a:ext cx="8101921" cy="646331"/>
          </a:xfrm>
          <a:prstGeom prst="rect">
            <a:avLst/>
          </a:prstGeom>
        </p:spPr>
        <p:txBody>
          <a:bodyPr wrap="square">
            <a:spAutoFit/>
          </a:bodyPr>
          <a:lstStyle/>
          <a:p>
            <a:r>
              <a:rPr lang="en-US" dirty="0">
                <a:latin typeface="Arial" panose="020B0604020202020204" pitchFamily="34" charset="0"/>
              </a:rPr>
              <a:t>Plasmids</a:t>
            </a:r>
            <a:r>
              <a:rPr lang="en-US" b="0" i="0" dirty="0">
                <a:effectLst/>
                <a:latin typeface="Arial" panose="020B0604020202020204" pitchFamily="34" charset="0"/>
              </a:rPr>
              <a:t> must regulate their copy number to ensure that they do not excessively burden the host or become lost during cell division.</a:t>
            </a:r>
            <a:endParaRPr lang="en-IN" dirty="0"/>
          </a:p>
        </p:txBody>
      </p:sp>
    </p:spTree>
    <p:extLst>
      <p:ext uri="{BB962C8B-B14F-4D97-AF65-F5344CB8AC3E}">
        <p14:creationId xmlns:p14="http://schemas.microsoft.com/office/powerpoint/2010/main" val="311679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7FBB8-E25B-4AB7-B4B8-C123F4A03726}"/>
              </a:ext>
            </a:extLst>
          </p:cNvPr>
          <p:cNvSpPr/>
          <p:nvPr/>
        </p:nvSpPr>
        <p:spPr>
          <a:xfrm>
            <a:off x="1403926" y="748258"/>
            <a:ext cx="9568873" cy="5024469"/>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dirty="0"/>
              <a:t>In the case of pIP501, the initiator </a:t>
            </a:r>
            <a:r>
              <a:rPr lang="en-US" dirty="0" err="1"/>
              <a:t>RepR</a:t>
            </a:r>
            <a:r>
              <a:rPr lang="en-US" dirty="0"/>
              <a:t> protein acts on the origin (</a:t>
            </a:r>
            <a:r>
              <a:rPr lang="en-US" dirty="0" err="1"/>
              <a:t>oriR</a:t>
            </a:r>
            <a:r>
              <a:rPr lang="en-US" dirty="0"/>
              <a:t>) located downstream of </a:t>
            </a:r>
            <a:r>
              <a:rPr lang="en-US" dirty="0" err="1"/>
              <a:t>repR</a:t>
            </a:r>
            <a:r>
              <a:rPr lang="en-US" dirty="0"/>
              <a:t>. </a:t>
            </a:r>
          </a:p>
          <a:p>
            <a:pPr marL="342900" indent="-342900" algn="just">
              <a:lnSpc>
                <a:spcPct val="150000"/>
              </a:lnSpc>
              <a:buFont typeface="Wingdings" panose="05000000000000000000" pitchFamily="2" charset="2"/>
              <a:buChar char="Ø"/>
            </a:pPr>
            <a:r>
              <a:rPr lang="en-US" dirty="0"/>
              <a:t>The transcriptional </a:t>
            </a:r>
            <a:r>
              <a:rPr lang="en-IN" dirty="0"/>
              <a:t>repressor </a:t>
            </a:r>
            <a:r>
              <a:rPr lang="en-IN" dirty="0" err="1"/>
              <a:t>CopR</a:t>
            </a:r>
            <a:r>
              <a:rPr lang="en-IN" dirty="0"/>
              <a:t> regulates transcription from </a:t>
            </a:r>
            <a:r>
              <a:rPr lang="en-US" dirty="0" err="1"/>
              <a:t>pII</a:t>
            </a:r>
            <a:r>
              <a:rPr lang="en-US" dirty="0"/>
              <a:t>, which is the only promoter that directs the expression of </a:t>
            </a:r>
            <a:r>
              <a:rPr lang="en-US" dirty="0" err="1"/>
              <a:t>repR</a:t>
            </a:r>
            <a:r>
              <a:rPr lang="en-US" dirty="0"/>
              <a:t>. </a:t>
            </a:r>
            <a:r>
              <a:rPr lang="en-US" dirty="0" err="1"/>
              <a:t>CopR</a:t>
            </a:r>
            <a:r>
              <a:rPr lang="en-US" dirty="0"/>
              <a:t> is synthesized from promoter </a:t>
            </a:r>
            <a:r>
              <a:rPr lang="en-US" dirty="0" err="1"/>
              <a:t>pI</a:t>
            </a:r>
            <a:r>
              <a:rPr lang="en-US" dirty="0"/>
              <a:t>, which would be constitutive. </a:t>
            </a:r>
          </a:p>
          <a:p>
            <a:pPr marL="342900" indent="-342900" algn="just">
              <a:lnSpc>
                <a:spcPct val="150000"/>
              </a:lnSpc>
              <a:buFont typeface="Wingdings" panose="05000000000000000000" pitchFamily="2" charset="2"/>
              <a:buChar char="Ø"/>
            </a:pPr>
            <a:r>
              <a:rPr lang="en-US" dirty="0"/>
              <a:t>From promoter </a:t>
            </a:r>
            <a:r>
              <a:rPr lang="en-US" dirty="0" err="1"/>
              <a:t>pIII</a:t>
            </a:r>
            <a:r>
              <a:rPr lang="en-US" dirty="0"/>
              <a:t>, the inhibitor </a:t>
            </a:r>
            <a:r>
              <a:rPr lang="en-US" dirty="0" err="1"/>
              <a:t>ctRNA</a:t>
            </a:r>
            <a:r>
              <a:rPr lang="en-US" dirty="0"/>
              <a:t> III is synthesized. Interaction of </a:t>
            </a:r>
            <a:r>
              <a:rPr lang="en-US" dirty="0" err="1"/>
              <a:t>ctRNA</a:t>
            </a:r>
            <a:r>
              <a:rPr lang="en-US" dirty="0"/>
              <a:t> III with its target in the leader region of the </a:t>
            </a:r>
            <a:r>
              <a:rPr lang="en-US" dirty="0" err="1"/>
              <a:t>repR</a:t>
            </a:r>
            <a:r>
              <a:rPr lang="en-US" dirty="0"/>
              <a:t> mRNA induces (+) generation of an mRNA secondary structure, which acts as a </a:t>
            </a:r>
            <a:r>
              <a:rPr lang="en-IN" dirty="0"/>
              <a:t>transcriptional attenuator, avoiding </a:t>
            </a:r>
            <a:r>
              <a:rPr lang="en-IN" dirty="0" err="1"/>
              <a:t>repR</a:t>
            </a:r>
            <a:r>
              <a:rPr lang="en-IN" dirty="0"/>
              <a:t> </a:t>
            </a:r>
            <a:r>
              <a:rPr lang="en-US" dirty="0"/>
              <a:t>expression. </a:t>
            </a:r>
          </a:p>
          <a:p>
            <a:pPr marL="285750" indent="-285750" algn="just">
              <a:lnSpc>
                <a:spcPct val="150000"/>
              </a:lnSpc>
              <a:buFont typeface="Wingdings" panose="05000000000000000000" pitchFamily="2" charset="2"/>
              <a:buChar char="Ø"/>
            </a:pPr>
            <a:r>
              <a:rPr lang="en-US" dirty="0"/>
              <a:t> </a:t>
            </a:r>
            <a:r>
              <a:rPr lang="en-US" dirty="0" err="1"/>
              <a:t>CopR</a:t>
            </a:r>
            <a:r>
              <a:rPr lang="en-US" dirty="0"/>
              <a:t>-mediated repression does not completely inhibit transcription from </a:t>
            </a:r>
            <a:r>
              <a:rPr lang="en-US" dirty="0" err="1"/>
              <a:t>pII</a:t>
            </a:r>
            <a:r>
              <a:rPr lang="en-US" dirty="0"/>
              <a:t>, which is the only promoter that directs the expression of gene </a:t>
            </a:r>
            <a:r>
              <a:rPr lang="en-US" dirty="0" err="1"/>
              <a:t>repR</a:t>
            </a:r>
            <a:r>
              <a:rPr lang="en-US" dirty="0"/>
              <a:t>, essential for plasmid replication. A third promoter, </a:t>
            </a:r>
            <a:r>
              <a:rPr lang="en-US" dirty="0" err="1"/>
              <a:t>pIII</a:t>
            </a:r>
            <a:r>
              <a:rPr lang="en-US" dirty="0"/>
              <a:t>, directs the synthesis of RNA III, a </a:t>
            </a:r>
            <a:r>
              <a:rPr lang="en-US" dirty="0" err="1"/>
              <a:t>ctRNA</a:t>
            </a:r>
            <a:r>
              <a:rPr lang="en-US" dirty="0"/>
              <a:t> that inhibits the expression of </a:t>
            </a:r>
            <a:r>
              <a:rPr lang="en-US" dirty="0" err="1"/>
              <a:t>repR</a:t>
            </a:r>
            <a:r>
              <a:rPr lang="en-US" dirty="0"/>
              <a:t> by a </a:t>
            </a:r>
            <a:r>
              <a:rPr lang="en-IN" dirty="0"/>
              <a:t>mechanism of transcriptional attenuation.</a:t>
            </a:r>
          </a:p>
        </p:txBody>
      </p:sp>
    </p:spTree>
    <p:extLst>
      <p:ext uri="{BB962C8B-B14F-4D97-AF65-F5344CB8AC3E}">
        <p14:creationId xmlns:p14="http://schemas.microsoft.com/office/powerpoint/2010/main" val="143955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C6546-3550-4CD7-88AB-D7D357D00D55}"/>
              </a:ext>
            </a:extLst>
          </p:cNvPr>
          <p:cNvPicPr>
            <a:picLocks noChangeAspect="1"/>
          </p:cNvPicPr>
          <p:nvPr/>
        </p:nvPicPr>
        <p:blipFill rotWithShape="1">
          <a:blip r:embed="rId2"/>
          <a:srcRect l="25530" t="14816" r="41894" b="9764"/>
          <a:stretch/>
        </p:blipFill>
        <p:spPr>
          <a:xfrm>
            <a:off x="3445164" y="0"/>
            <a:ext cx="5301672" cy="6904504"/>
          </a:xfrm>
          <a:prstGeom prst="rect">
            <a:avLst/>
          </a:prstGeom>
        </p:spPr>
      </p:pic>
    </p:spTree>
    <p:extLst>
      <p:ext uri="{BB962C8B-B14F-4D97-AF65-F5344CB8AC3E}">
        <p14:creationId xmlns:p14="http://schemas.microsoft.com/office/powerpoint/2010/main" val="226575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86068-6B7E-4F27-A164-7BA7D931936F}"/>
              </a:ext>
            </a:extLst>
          </p:cNvPr>
          <p:cNvSpPr/>
          <p:nvPr/>
        </p:nvSpPr>
        <p:spPr>
          <a:xfrm>
            <a:off x="2715490" y="279553"/>
            <a:ext cx="6761019" cy="646331"/>
          </a:xfrm>
          <a:prstGeom prst="rect">
            <a:avLst/>
          </a:prstGeom>
        </p:spPr>
        <p:txBody>
          <a:bodyPr wrap="square">
            <a:spAutoFit/>
          </a:bodyPr>
          <a:lstStyle/>
          <a:p>
            <a:pPr algn="ctr"/>
            <a:r>
              <a:rPr lang="en-US" b="1" u="sng" dirty="0"/>
              <a:t>Copy number control by competition between pseudoknot formation and antisense RNA binding at a specific RNA site</a:t>
            </a:r>
            <a:endParaRPr lang="en-IN" b="1" u="sng" dirty="0"/>
          </a:p>
        </p:txBody>
      </p:sp>
      <p:sp>
        <p:nvSpPr>
          <p:cNvPr id="3" name="Rectangle 2">
            <a:extLst>
              <a:ext uri="{FF2B5EF4-FFF2-40B4-BE49-F238E27FC236}">
                <a16:creationId xmlns:a16="http://schemas.microsoft.com/office/drawing/2014/main" id="{B23B3EC6-85D6-4CBC-ABD2-B110482E4664}"/>
              </a:ext>
            </a:extLst>
          </p:cNvPr>
          <p:cNvSpPr/>
          <p:nvPr/>
        </p:nvSpPr>
        <p:spPr>
          <a:xfrm>
            <a:off x="1616364" y="1468582"/>
            <a:ext cx="9245600" cy="5035353"/>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dirty="0">
                <a:latin typeface="AdvPS6EC0"/>
              </a:rPr>
              <a:t>Control of replication by pseudoknot formation in ColIb-P9. Genes </a:t>
            </a:r>
            <a:r>
              <a:rPr lang="en-US" dirty="0" err="1">
                <a:latin typeface="AdvPS6ECA"/>
              </a:rPr>
              <a:t>repY</a:t>
            </a:r>
            <a:r>
              <a:rPr lang="en-US" dirty="0">
                <a:latin typeface="AdvPS6ECA"/>
              </a:rPr>
              <a:t> </a:t>
            </a:r>
            <a:r>
              <a:rPr lang="en-US" dirty="0">
                <a:latin typeface="AdvPS6EC0"/>
              </a:rPr>
              <a:t>(for leader peptide) and </a:t>
            </a:r>
            <a:r>
              <a:rPr lang="en-US" dirty="0" err="1">
                <a:latin typeface="AdvPS6ECA"/>
              </a:rPr>
              <a:t>repZ</a:t>
            </a:r>
            <a:r>
              <a:rPr lang="en-US" dirty="0">
                <a:latin typeface="AdvPS6ECA"/>
              </a:rPr>
              <a:t> </a:t>
            </a:r>
            <a:r>
              <a:rPr lang="en-US" dirty="0">
                <a:latin typeface="AdvPS6EC0"/>
              </a:rPr>
              <a:t>(for initiator of replication) are translationally coupled. </a:t>
            </a:r>
          </a:p>
          <a:p>
            <a:pPr marL="285750" indent="-285750">
              <a:lnSpc>
                <a:spcPct val="150000"/>
              </a:lnSpc>
              <a:buFont typeface="Wingdings" panose="05000000000000000000" pitchFamily="2" charset="2"/>
              <a:buChar char="Ø"/>
            </a:pPr>
            <a:r>
              <a:rPr lang="en-US" dirty="0">
                <a:latin typeface="AdvPS6EC0"/>
              </a:rPr>
              <a:t>On the mRNA, the </a:t>
            </a:r>
            <a:r>
              <a:rPr lang="en-US" dirty="0" err="1">
                <a:latin typeface="AdvPS6EC0"/>
              </a:rPr>
              <a:t>Shine±Dalgarno</a:t>
            </a:r>
            <a:r>
              <a:rPr lang="en-US" dirty="0">
                <a:latin typeface="AdvPS6EC0"/>
              </a:rPr>
              <a:t> sequence (SD) of </a:t>
            </a:r>
            <a:r>
              <a:rPr lang="en-US" dirty="0" err="1">
                <a:latin typeface="AdvPS6ECA"/>
              </a:rPr>
              <a:t>repY</a:t>
            </a:r>
            <a:r>
              <a:rPr lang="en-US" dirty="0">
                <a:latin typeface="AdvPS6ECA"/>
              </a:rPr>
              <a:t> </a:t>
            </a:r>
            <a:r>
              <a:rPr lang="en-US" dirty="0">
                <a:latin typeface="AdvPS6EC0"/>
              </a:rPr>
              <a:t>is exposed, whereas the SD and the initiation codon of </a:t>
            </a:r>
            <a:r>
              <a:rPr lang="en-US" dirty="0" err="1">
                <a:latin typeface="AdvPS6ECA"/>
              </a:rPr>
              <a:t>repZ</a:t>
            </a:r>
            <a:r>
              <a:rPr lang="en-US" dirty="0">
                <a:latin typeface="AdvPS6ECA"/>
              </a:rPr>
              <a:t> </a:t>
            </a:r>
            <a:r>
              <a:rPr lang="en-US" dirty="0">
                <a:latin typeface="AdvPS6EC0"/>
              </a:rPr>
              <a:t>can be occluded within structure III.</a:t>
            </a:r>
          </a:p>
          <a:p>
            <a:pPr marL="285750" indent="-285750">
              <a:lnSpc>
                <a:spcPct val="150000"/>
              </a:lnSpc>
              <a:buFont typeface="Wingdings" panose="05000000000000000000" pitchFamily="2" charset="2"/>
              <a:buChar char="Ø"/>
            </a:pPr>
            <a:r>
              <a:rPr lang="en-US" dirty="0">
                <a:latin typeface="AdvPS6EC0"/>
              </a:rPr>
              <a:t>If there is no interaction with Inc RNA (left), </a:t>
            </a:r>
            <a:r>
              <a:rPr lang="en-US" dirty="0" err="1">
                <a:latin typeface="AdvPS6ECA"/>
              </a:rPr>
              <a:t>repY</a:t>
            </a:r>
            <a:r>
              <a:rPr lang="en-US" dirty="0">
                <a:latin typeface="AdvPS6ECA"/>
              </a:rPr>
              <a:t> </a:t>
            </a:r>
            <a:r>
              <a:rPr lang="en-US" dirty="0">
                <a:latin typeface="AdvPS6EC0"/>
              </a:rPr>
              <a:t>translation takes place. Stalled ribosomes at the end of </a:t>
            </a:r>
            <a:r>
              <a:rPr lang="en-US" dirty="0" err="1">
                <a:latin typeface="AdvPS6ECA"/>
              </a:rPr>
              <a:t>repY</a:t>
            </a:r>
            <a:r>
              <a:rPr lang="en-US" dirty="0">
                <a:latin typeface="AdvPS6ECA"/>
              </a:rPr>
              <a:t> </a:t>
            </a:r>
            <a:r>
              <a:rPr lang="en-US" dirty="0">
                <a:latin typeface="AdvPS6EC0"/>
              </a:rPr>
              <a:t>unfold structure III, allowing the formation of the pseudoknot between the region located on the loop of structure I (double lines) and its </a:t>
            </a:r>
            <a:r>
              <a:rPr lang="en-IN" dirty="0">
                <a:latin typeface="AdvPS6EC0"/>
              </a:rPr>
              <a:t>complementary region (stippled rectangle). </a:t>
            </a:r>
          </a:p>
          <a:p>
            <a:pPr marL="285750" indent="-285750">
              <a:lnSpc>
                <a:spcPct val="150000"/>
              </a:lnSpc>
              <a:buFont typeface="Wingdings" panose="05000000000000000000" pitchFamily="2" charset="2"/>
              <a:buChar char="Ø"/>
            </a:pPr>
            <a:r>
              <a:rPr lang="en-US" dirty="0">
                <a:latin typeface="AdvPS6EC0"/>
              </a:rPr>
              <a:t>This facilitates binding of the ribosomes (ellipses) to the </a:t>
            </a:r>
            <a:r>
              <a:rPr lang="en-US" dirty="0" err="1">
                <a:latin typeface="AdvPS6ECA"/>
              </a:rPr>
              <a:t>repZ</a:t>
            </a:r>
            <a:r>
              <a:rPr lang="en-US" dirty="0">
                <a:latin typeface="AdvPS6ECA"/>
              </a:rPr>
              <a:t> </a:t>
            </a:r>
            <a:r>
              <a:rPr lang="en-US" dirty="0">
                <a:latin typeface="AdvPS6EC0"/>
              </a:rPr>
              <a:t>SD sequences, followed by translation of </a:t>
            </a:r>
            <a:r>
              <a:rPr lang="en-US" dirty="0" err="1">
                <a:latin typeface="AdvPS6ECA"/>
              </a:rPr>
              <a:t>repZ</a:t>
            </a:r>
            <a:r>
              <a:rPr lang="en-US" dirty="0">
                <a:latin typeface="AdvPS6EC0"/>
              </a:rPr>
              <a:t>. </a:t>
            </a:r>
          </a:p>
          <a:p>
            <a:pPr marL="285750" indent="-285750">
              <a:lnSpc>
                <a:spcPct val="150000"/>
              </a:lnSpc>
              <a:buFont typeface="Wingdings" panose="05000000000000000000" pitchFamily="2" charset="2"/>
              <a:buChar char="Ø"/>
            </a:pPr>
            <a:r>
              <a:rPr lang="en-US" dirty="0">
                <a:latin typeface="AdvPS6EC0"/>
              </a:rPr>
              <a:t>The antisense Inc RNA (right) would hinder pseudoknot  formation and translation of </a:t>
            </a:r>
            <a:r>
              <a:rPr lang="en-US" dirty="0" err="1">
                <a:latin typeface="AdvPS6ECA"/>
              </a:rPr>
              <a:t>repY</a:t>
            </a:r>
            <a:r>
              <a:rPr lang="en-US" dirty="0">
                <a:latin typeface="AdvPS6EC0"/>
              </a:rPr>
              <a:t>, leading to inhibition of </a:t>
            </a:r>
            <a:r>
              <a:rPr lang="en-IN" dirty="0" err="1">
                <a:latin typeface="AdvPS6ECA"/>
              </a:rPr>
              <a:t>repZ</a:t>
            </a:r>
            <a:r>
              <a:rPr lang="en-IN" dirty="0">
                <a:latin typeface="AdvPS6ECA"/>
              </a:rPr>
              <a:t> </a:t>
            </a:r>
            <a:r>
              <a:rPr lang="en-IN" dirty="0">
                <a:latin typeface="AdvPS6EC0"/>
              </a:rPr>
              <a:t>translation.</a:t>
            </a:r>
            <a:endParaRPr lang="en-IN" dirty="0"/>
          </a:p>
        </p:txBody>
      </p:sp>
    </p:spTree>
    <p:extLst>
      <p:ext uri="{BB962C8B-B14F-4D97-AF65-F5344CB8AC3E}">
        <p14:creationId xmlns:p14="http://schemas.microsoft.com/office/powerpoint/2010/main" val="316392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eudoknot Structures in RNA Molecules">
            <a:extLst>
              <a:ext uri="{FF2B5EF4-FFF2-40B4-BE49-F238E27FC236}">
                <a16:creationId xmlns:a16="http://schemas.microsoft.com/office/drawing/2014/main" id="{5D91D6D7-C8A6-41F6-B7A7-5598AD349B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44"/>
          <a:stretch/>
        </p:blipFill>
        <p:spPr bwMode="auto">
          <a:xfrm>
            <a:off x="3575916" y="3676072"/>
            <a:ext cx="8250867" cy="2819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vin Ahern's Biochemistry (BB 451/551) at Oregon State University">
            <a:extLst>
              <a:ext uri="{FF2B5EF4-FFF2-40B4-BE49-F238E27FC236}">
                <a16:creationId xmlns:a16="http://schemas.microsoft.com/office/drawing/2014/main" id="{282CD104-C031-4456-A93D-2A1F9EF9C1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50"/>
          <a:stretch/>
        </p:blipFill>
        <p:spPr bwMode="auto">
          <a:xfrm>
            <a:off x="1227282" y="362816"/>
            <a:ext cx="5097766" cy="33132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C7239FC-EDB6-4CD6-91C2-D370064271F6}"/>
              </a:ext>
            </a:extLst>
          </p:cNvPr>
          <p:cNvSpPr/>
          <p:nvPr/>
        </p:nvSpPr>
        <p:spPr>
          <a:xfrm>
            <a:off x="6141187" y="1096114"/>
            <a:ext cx="478643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4"/>
                </a:solidFill>
              </a:rPr>
              <a:t>STEM LOOP STRUCTURE</a:t>
            </a:r>
            <a:endParaRPr lang="en-US" sz="3600" b="1" cap="none" spc="0" dirty="0">
              <a:ln/>
              <a:solidFill>
                <a:schemeClr val="accent4"/>
              </a:solidFill>
              <a:effectLst/>
            </a:endParaRPr>
          </a:p>
        </p:txBody>
      </p:sp>
      <p:sp>
        <p:nvSpPr>
          <p:cNvPr id="3" name="Rectangle 2">
            <a:extLst>
              <a:ext uri="{FF2B5EF4-FFF2-40B4-BE49-F238E27FC236}">
                <a16:creationId xmlns:a16="http://schemas.microsoft.com/office/drawing/2014/main" id="{2566589B-BC59-4697-B9A3-E1799543D68B}"/>
              </a:ext>
            </a:extLst>
          </p:cNvPr>
          <p:cNvSpPr/>
          <p:nvPr/>
        </p:nvSpPr>
        <p:spPr>
          <a:xfrm>
            <a:off x="285058" y="4731684"/>
            <a:ext cx="3161378"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PSEUDOKNOT</a:t>
            </a:r>
            <a:endParaRPr lang="en-US" sz="5400" b="1" cap="none" spc="0" dirty="0">
              <a:ln/>
              <a:solidFill>
                <a:schemeClr val="accent4"/>
              </a:solidFill>
              <a:effectLst/>
            </a:endParaRPr>
          </a:p>
        </p:txBody>
      </p:sp>
      <p:sp>
        <p:nvSpPr>
          <p:cNvPr id="4" name="TextBox 3">
            <a:extLst>
              <a:ext uri="{FF2B5EF4-FFF2-40B4-BE49-F238E27FC236}">
                <a16:creationId xmlns:a16="http://schemas.microsoft.com/office/drawing/2014/main" id="{3FA3644A-F0F3-4E0F-8592-F5F256E56EA5}"/>
              </a:ext>
            </a:extLst>
          </p:cNvPr>
          <p:cNvSpPr txBox="1"/>
          <p:nvPr/>
        </p:nvSpPr>
        <p:spPr>
          <a:xfrm>
            <a:off x="5273964" y="1893455"/>
            <a:ext cx="2456872" cy="369332"/>
          </a:xfrm>
          <a:prstGeom prst="rect">
            <a:avLst/>
          </a:prstGeom>
          <a:noFill/>
        </p:spPr>
        <p:txBody>
          <a:bodyPr wrap="square" rtlCol="0">
            <a:spAutoFit/>
          </a:bodyPr>
          <a:lstStyle/>
          <a:p>
            <a:r>
              <a:rPr lang="en-US" dirty="0"/>
              <a:t>Stem</a:t>
            </a:r>
            <a:endParaRPr lang="en-IN" dirty="0"/>
          </a:p>
        </p:txBody>
      </p:sp>
      <p:sp>
        <p:nvSpPr>
          <p:cNvPr id="5" name="TextBox 4">
            <a:extLst>
              <a:ext uri="{FF2B5EF4-FFF2-40B4-BE49-F238E27FC236}">
                <a16:creationId xmlns:a16="http://schemas.microsoft.com/office/drawing/2014/main" id="{8E9B2F93-1534-481D-84D8-EFB5B63A2758}"/>
              </a:ext>
            </a:extLst>
          </p:cNvPr>
          <p:cNvSpPr txBox="1"/>
          <p:nvPr/>
        </p:nvSpPr>
        <p:spPr>
          <a:xfrm>
            <a:off x="5467927" y="480170"/>
            <a:ext cx="1754909" cy="369332"/>
          </a:xfrm>
          <a:prstGeom prst="rect">
            <a:avLst/>
          </a:prstGeom>
          <a:noFill/>
        </p:spPr>
        <p:txBody>
          <a:bodyPr wrap="square" rtlCol="0">
            <a:spAutoFit/>
          </a:bodyPr>
          <a:lstStyle/>
          <a:p>
            <a:r>
              <a:rPr lang="en-US" dirty="0"/>
              <a:t>Loop</a:t>
            </a:r>
            <a:endParaRPr lang="en-IN" dirty="0"/>
          </a:p>
        </p:txBody>
      </p:sp>
      <p:cxnSp>
        <p:nvCxnSpPr>
          <p:cNvPr id="7" name="Straight Arrow Connector 6">
            <a:extLst>
              <a:ext uri="{FF2B5EF4-FFF2-40B4-BE49-F238E27FC236}">
                <a16:creationId xmlns:a16="http://schemas.microsoft.com/office/drawing/2014/main" id="{CC999FFD-4BDE-451E-BE7E-A8AD41D3F621}"/>
              </a:ext>
            </a:extLst>
          </p:cNvPr>
          <p:cNvCxnSpPr>
            <a:stCxn id="4" idx="1"/>
          </p:cNvCxnSpPr>
          <p:nvPr/>
        </p:nvCxnSpPr>
        <p:spPr>
          <a:xfrm flipH="1">
            <a:off x="4581236" y="2078121"/>
            <a:ext cx="692728" cy="46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FE3DE66-2041-4267-9782-5143E399F042}"/>
              </a:ext>
            </a:extLst>
          </p:cNvPr>
          <p:cNvCxnSpPr/>
          <p:nvPr/>
        </p:nvCxnSpPr>
        <p:spPr>
          <a:xfrm flipH="1">
            <a:off x="4729018" y="655782"/>
            <a:ext cx="738909" cy="73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87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AA3E3-8EB2-497A-A2D7-9DAFBA65B57B}"/>
              </a:ext>
            </a:extLst>
          </p:cNvPr>
          <p:cNvSpPr/>
          <p:nvPr/>
        </p:nvSpPr>
        <p:spPr>
          <a:xfrm>
            <a:off x="2683557" y="53181"/>
            <a:ext cx="6824881" cy="954107"/>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rgbClr val="00B050"/>
                </a:solidFill>
              </a:rPr>
              <a:t>ITERON MEDIATED COPY NUMBER CONTROL</a:t>
            </a:r>
          </a:p>
          <a:p>
            <a:pPr algn="ctr"/>
            <a:r>
              <a:rPr lang="en-US" sz="2800" b="1" cap="none" spc="0" dirty="0">
                <a:ln w="22225">
                  <a:solidFill>
                    <a:schemeClr val="accent2"/>
                  </a:solidFill>
                  <a:prstDash val="solid"/>
                </a:ln>
                <a:solidFill>
                  <a:srgbClr val="00B050"/>
                </a:solidFill>
                <a:effectLst/>
              </a:rPr>
              <a:t>(HANDCUFFING)</a:t>
            </a:r>
          </a:p>
        </p:txBody>
      </p:sp>
      <p:sp>
        <p:nvSpPr>
          <p:cNvPr id="3" name="TextBox 2">
            <a:extLst>
              <a:ext uri="{FF2B5EF4-FFF2-40B4-BE49-F238E27FC236}">
                <a16:creationId xmlns:a16="http://schemas.microsoft.com/office/drawing/2014/main" id="{D41C2B8E-B05B-4A54-9ED2-628257BC4BF1}"/>
              </a:ext>
            </a:extLst>
          </p:cNvPr>
          <p:cNvSpPr txBox="1"/>
          <p:nvPr/>
        </p:nvSpPr>
        <p:spPr>
          <a:xfrm>
            <a:off x="1076033" y="1007288"/>
            <a:ext cx="10039927" cy="5501763"/>
          </a:xfrm>
          <a:prstGeom prst="rect">
            <a:avLst/>
          </a:prstGeom>
          <a:noFill/>
        </p:spPr>
        <p:txBody>
          <a:bodyPr wrap="square" rtlCol="0">
            <a:spAutoFit/>
          </a:bodyPr>
          <a:lstStyle/>
          <a:p>
            <a:pPr>
              <a:lnSpc>
                <a:spcPct val="150000"/>
              </a:lnSpc>
            </a:pPr>
            <a:r>
              <a:rPr lang="en-US" sz="2000" b="1" u="sng" dirty="0"/>
              <a:t>Iterons</a:t>
            </a:r>
          </a:p>
          <a:p>
            <a:pPr marL="285750" indent="-285750">
              <a:lnSpc>
                <a:spcPct val="150000"/>
              </a:lnSpc>
              <a:buFont typeface="Wingdings" panose="05000000000000000000" pitchFamily="2" charset="2"/>
              <a:buChar char="Ø"/>
            </a:pPr>
            <a:r>
              <a:rPr lang="en-US" sz="2000" dirty="0"/>
              <a:t>Replication origins of a family of bacterial plasmids have multiple sites, called iterons, for binding a plasmid‐specific replication initiator protein. The iteron–initiator interactions are essential for plasmid replication as well as for inhibition of plasmid over‐replication.</a:t>
            </a:r>
          </a:p>
          <a:p>
            <a:pPr marL="285750" indent="-285750">
              <a:lnSpc>
                <a:spcPct val="150000"/>
              </a:lnSpc>
              <a:buFont typeface="Wingdings" panose="05000000000000000000" pitchFamily="2" charset="2"/>
              <a:buChar char="Ø"/>
            </a:pPr>
            <a:r>
              <a:rPr lang="en-US" sz="2000" dirty="0"/>
              <a:t>Iterons are directly repeated DNA sequences present in the origin of replication in some plasmids, which play an important role in regulation of plasmid copy number in bacterial cells. Iterons represent Rep protein-binding sites to initiate replication. </a:t>
            </a:r>
          </a:p>
          <a:p>
            <a:pPr marL="285750" indent="-285750">
              <a:lnSpc>
                <a:spcPct val="150000"/>
              </a:lnSpc>
              <a:buFont typeface="Wingdings" panose="05000000000000000000" pitchFamily="2" charset="2"/>
              <a:buChar char="Ø"/>
            </a:pPr>
            <a:r>
              <a:rPr lang="en-US" sz="2000" dirty="0"/>
              <a:t>They are quite short sequences varying in no. of base pairs constituting the repeats (15-76 bp) in different plasmids.</a:t>
            </a:r>
          </a:p>
          <a:p>
            <a:pPr marL="285750" indent="-285750">
              <a:lnSpc>
                <a:spcPct val="150000"/>
              </a:lnSpc>
              <a:buFont typeface="Wingdings" panose="05000000000000000000" pitchFamily="2" charset="2"/>
              <a:buChar char="Ø"/>
            </a:pPr>
            <a:r>
              <a:rPr lang="en-US" sz="2000" dirty="0"/>
              <a:t>The iteron number and spacing between iterons also can differ among iteron-containing plasmids.</a:t>
            </a:r>
          </a:p>
          <a:p>
            <a:pPr>
              <a:lnSpc>
                <a:spcPct val="150000"/>
              </a:lnSpc>
            </a:pPr>
            <a:endParaRPr lang="en-US" sz="1600" dirty="0"/>
          </a:p>
        </p:txBody>
      </p:sp>
    </p:spTree>
    <p:extLst>
      <p:ext uri="{BB962C8B-B14F-4D97-AF65-F5344CB8AC3E}">
        <p14:creationId xmlns:p14="http://schemas.microsoft.com/office/powerpoint/2010/main" val="33123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08953AF-13D7-4726-BFEE-07CA4A48C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9" y="112183"/>
            <a:ext cx="7462838" cy="66336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A8DE3A-97C5-45A3-BADC-71A8666FCEF9}"/>
              </a:ext>
            </a:extLst>
          </p:cNvPr>
          <p:cNvSpPr txBox="1"/>
          <p:nvPr/>
        </p:nvSpPr>
        <p:spPr>
          <a:xfrm>
            <a:off x="7065818" y="247650"/>
            <a:ext cx="4913745" cy="2585323"/>
          </a:xfrm>
          <a:prstGeom prst="rect">
            <a:avLst/>
          </a:prstGeom>
          <a:noFill/>
        </p:spPr>
        <p:txBody>
          <a:bodyPr wrap="square" rtlCol="0">
            <a:spAutoFit/>
          </a:bodyPr>
          <a:lstStyle/>
          <a:p>
            <a:pPr marL="341313" indent="-341313"/>
            <a:r>
              <a:rPr lang="en-US" dirty="0"/>
              <a:t>[1] Initiator protein monomers (at low cellular concentrations) activate origin of replication</a:t>
            </a:r>
          </a:p>
          <a:p>
            <a:endParaRPr lang="en-US" dirty="0"/>
          </a:p>
          <a:p>
            <a:pPr marL="341313" indent="-341313"/>
            <a:r>
              <a:rPr lang="en-US" dirty="0"/>
              <a:t>[2] Dimerization of protein at higher cellular concentrations</a:t>
            </a:r>
          </a:p>
          <a:p>
            <a:endParaRPr lang="en-US" dirty="0"/>
          </a:p>
          <a:p>
            <a:r>
              <a:rPr lang="en-IN" dirty="0"/>
              <a:t>[3] Transcriptional autorepression</a:t>
            </a:r>
          </a:p>
          <a:p>
            <a:endParaRPr lang="en-IN" dirty="0"/>
          </a:p>
          <a:p>
            <a:r>
              <a:rPr lang="en-IN" dirty="0"/>
              <a:t>[4] Handcuffing</a:t>
            </a:r>
          </a:p>
        </p:txBody>
      </p:sp>
      <p:sp>
        <p:nvSpPr>
          <p:cNvPr id="3" name="Rectangle: Rounded Corners 2">
            <a:extLst>
              <a:ext uri="{FF2B5EF4-FFF2-40B4-BE49-F238E27FC236}">
                <a16:creationId xmlns:a16="http://schemas.microsoft.com/office/drawing/2014/main" id="{D15920D3-D5A3-4578-972B-4E8DD4FA63CA}"/>
              </a:ext>
            </a:extLst>
          </p:cNvPr>
          <p:cNvSpPr/>
          <p:nvPr/>
        </p:nvSpPr>
        <p:spPr>
          <a:xfrm>
            <a:off x="6871854" y="112183"/>
            <a:ext cx="4802909" cy="28003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5744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423AB-A7A3-4366-85BF-4E73F45540C5}"/>
              </a:ext>
            </a:extLst>
          </p:cNvPr>
          <p:cNvSpPr/>
          <p:nvPr/>
        </p:nvSpPr>
        <p:spPr>
          <a:xfrm>
            <a:off x="909782" y="963709"/>
            <a:ext cx="10372436" cy="4930581"/>
          </a:xfrm>
          <a:prstGeom prst="rect">
            <a:avLst/>
          </a:prstGeom>
        </p:spPr>
        <p:txBody>
          <a:bodyPr wrap="square">
            <a:spAutoFit/>
          </a:bodyPr>
          <a:lstStyle/>
          <a:p>
            <a:pPr>
              <a:lnSpc>
                <a:spcPct val="200000"/>
              </a:lnSpc>
            </a:pPr>
            <a:r>
              <a:rPr lang="en-IN" sz="2000" b="1" dirty="0"/>
              <a:t>Limiting Factors of Initiation</a:t>
            </a:r>
          </a:p>
          <a:p>
            <a:pPr marL="342900" indent="-342900">
              <a:lnSpc>
                <a:spcPct val="200000"/>
              </a:lnSpc>
              <a:buFont typeface="+mj-lt"/>
              <a:buAutoNum type="arabicParenR"/>
            </a:pPr>
            <a:r>
              <a:rPr lang="en-US" sz="2000" dirty="0"/>
              <a:t>Transcriptional autorepression that reduces initiator synthesis</a:t>
            </a:r>
          </a:p>
          <a:p>
            <a:pPr marL="342900" indent="-342900">
              <a:lnSpc>
                <a:spcPct val="200000"/>
              </a:lnSpc>
              <a:buFont typeface="+mj-lt"/>
              <a:buAutoNum type="arabicParenR"/>
            </a:pPr>
            <a:r>
              <a:rPr lang="en-US" sz="2000" dirty="0"/>
              <a:t>Initiator dimerization that reduces the concentration of monomers, the form active in initiation</a:t>
            </a:r>
          </a:p>
          <a:p>
            <a:pPr marL="342900" indent="-342900">
              <a:lnSpc>
                <a:spcPct val="200000"/>
              </a:lnSpc>
              <a:buFont typeface="+mj-lt"/>
              <a:buAutoNum type="arabicParenR"/>
            </a:pPr>
            <a:r>
              <a:rPr lang="en-US" sz="2000" dirty="0">
                <a:latin typeface="Times-Roman"/>
              </a:rPr>
              <a:t>The monomeric forms of </a:t>
            </a:r>
            <a:r>
              <a:rPr lang="en-US" sz="2000" dirty="0" err="1">
                <a:latin typeface="Times-Roman"/>
              </a:rPr>
              <a:t>RepA</a:t>
            </a:r>
            <a:r>
              <a:rPr lang="en-US" sz="2000" dirty="0">
                <a:latin typeface="Times-Roman"/>
              </a:rPr>
              <a:t> that bind to iterons can subsequently bind through protein–protein interactions with other </a:t>
            </a:r>
            <a:r>
              <a:rPr lang="en-US" sz="2000" dirty="0" err="1">
                <a:latin typeface="Times-Roman"/>
              </a:rPr>
              <a:t>RepA</a:t>
            </a:r>
            <a:r>
              <a:rPr lang="en-US" sz="2000" dirty="0">
                <a:latin typeface="Times-Roman"/>
              </a:rPr>
              <a:t> monomer–iteron complexes, even those on sister plasmids. The result, called handcuffing, effectively </a:t>
            </a:r>
            <a:r>
              <a:rPr lang="en-US" sz="2000" dirty="0"/>
              <a:t>ties up the plasmids, preventing movement of the replication fork. </a:t>
            </a:r>
          </a:p>
          <a:p>
            <a:pPr marL="285750" indent="-285750">
              <a:lnSpc>
                <a:spcPct val="200000"/>
              </a:lnSpc>
              <a:buFont typeface="Wingdings" panose="05000000000000000000" pitchFamily="2" charset="2"/>
              <a:buChar char="Ø"/>
            </a:pPr>
            <a:r>
              <a:rPr lang="en-US" sz="2000" dirty="0"/>
              <a:t>As the cell volume increases, the </a:t>
            </a:r>
            <a:r>
              <a:rPr lang="en-US" sz="2000" dirty="0" err="1"/>
              <a:t>RepA</a:t>
            </a:r>
            <a:r>
              <a:rPr lang="en-US" sz="2000" dirty="0"/>
              <a:t> dimers disassociate and handcuffing decreases. </a:t>
            </a:r>
          </a:p>
        </p:txBody>
      </p:sp>
    </p:spTree>
    <p:extLst>
      <p:ext uri="{BB962C8B-B14F-4D97-AF65-F5344CB8AC3E}">
        <p14:creationId xmlns:p14="http://schemas.microsoft.com/office/powerpoint/2010/main" val="339946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7D9CD1-E03E-42D6-A9A8-DE5017373263}"/>
              </a:ext>
            </a:extLst>
          </p:cNvPr>
          <p:cNvSpPr/>
          <p:nvPr/>
        </p:nvSpPr>
        <p:spPr>
          <a:xfrm>
            <a:off x="2230582" y="2514706"/>
            <a:ext cx="7730836" cy="1676741"/>
          </a:xfrm>
          <a:prstGeom prst="rect">
            <a:avLst/>
          </a:prstGeom>
        </p:spPr>
        <p:txBody>
          <a:bodyPr wrap="square">
            <a:spAutoFit/>
          </a:bodyPr>
          <a:lstStyle/>
          <a:p>
            <a:pPr marL="285750" indent="-285750">
              <a:lnSpc>
                <a:spcPct val="200000"/>
              </a:lnSpc>
              <a:buFont typeface="Wingdings" panose="05000000000000000000" pitchFamily="2" charset="2"/>
              <a:buChar char="Ø"/>
            </a:pPr>
            <a:r>
              <a:rPr lang="en-IN" dirty="0">
                <a:hlinkClick r:id="rId2"/>
              </a:rPr>
              <a:t>https://onlinelibrary.wiley.com/doi/full/10.1046/j.1365-2958.2000.02005.x</a:t>
            </a:r>
            <a:endParaRPr lang="en-IN" dirty="0"/>
          </a:p>
          <a:p>
            <a:pPr marL="285750" indent="-285750">
              <a:lnSpc>
                <a:spcPct val="200000"/>
              </a:lnSpc>
              <a:buFont typeface="Wingdings" panose="05000000000000000000" pitchFamily="2" charset="2"/>
              <a:buChar char="Ø"/>
            </a:pPr>
            <a:r>
              <a:rPr lang="en-IN" dirty="0">
                <a:hlinkClick r:id="rId3"/>
              </a:rPr>
              <a:t>https://onlinelibrary.wiley.com/doi/full/10.1111/j.1365-2958.2006.05229.x</a:t>
            </a:r>
            <a:endParaRPr lang="en-IN" dirty="0"/>
          </a:p>
          <a:p>
            <a:pPr marL="285750" indent="-285750">
              <a:lnSpc>
                <a:spcPct val="200000"/>
              </a:lnSpc>
              <a:buFont typeface="Wingdings" panose="05000000000000000000" pitchFamily="2" charset="2"/>
              <a:buChar char="Ø"/>
            </a:pPr>
            <a:r>
              <a:rPr lang="en-IN" dirty="0"/>
              <a:t>Microbial physiology by Albert G. Moat, John W. Foster and Michael P. Spector</a:t>
            </a:r>
          </a:p>
        </p:txBody>
      </p:sp>
      <p:sp>
        <p:nvSpPr>
          <p:cNvPr id="3" name="Rectangle 2">
            <a:extLst>
              <a:ext uri="{FF2B5EF4-FFF2-40B4-BE49-F238E27FC236}">
                <a16:creationId xmlns:a16="http://schemas.microsoft.com/office/drawing/2014/main" id="{131DBDA8-15B1-4755-865A-AB2262DE9602}"/>
              </a:ext>
            </a:extLst>
          </p:cNvPr>
          <p:cNvSpPr/>
          <p:nvPr/>
        </p:nvSpPr>
        <p:spPr>
          <a:xfrm>
            <a:off x="4206861" y="879917"/>
            <a:ext cx="377827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REFERENCES</a:t>
            </a:r>
          </a:p>
        </p:txBody>
      </p:sp>
    </p:spTree>
    <p:extLst>
      <p:ext uri="{BB962C8B-B14F-4D97-AF65-F5344CB8AC3E}">
        <p14:creationId xmlns:p14="http://schemas.microsoft.com/office/powerpoint/2010/main" val="95390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65186-3B62-413F-9A63-6B3AE9AA6D36}"/>
              </a:ext>
            </a:extLst>
          </p:cNvPr>
          <p:cNvSpPr txBox="1"/>
          <p:nvPr/>
        </p:nvSpPr>
        <p:spPr>
          <a:xfrm>
            <a:off x="1214582" y="254003"/>
            <a:ext cx="9762836" cy="3785652"/>
          </a:xfrm>
          <a:prstGeom prst="rect">
            <a:avLst/>
          </a:prstGeom>
          <a:noFill/>
        </p:spPr>
        <p:txBody>
          <a:bodyPr wrap="square" rtlCol="0">
            <a:spAutoFit/>
          </a:bodyPr>
          <a:lstStyle/>
          <a:p>
            <a:r>
              <a:rPr lang="en-US" sz="2400" b="1" u="sng" dirty="0"/>
              <a:t>COPY NUMBER OF PLASMID</a:t>
            </a:r>
          </a:p>
          <a:p>
            <a:endParaRPr lang="en-US" dirty="0"/>
          </a:p>
          <a:p>
            <a:r>
              <a:rPr lang="en-US" dirty="0"/>
              <a:t>Copy number refers to the average or expected number of copies per host cell. Plasmids are either low, medium or high copy number. Plasmids vary widely in copy number depending on three main factors:</a:t>
            </a:r>
          </a:p>
          <a:p>
            <a:endParaRPr lang="en-US" dirty="0"/>
          </a:p>
          <a:p>
            <a:pPr marL="342900" indent="-342900">
              <a:buAutoNum type="arabicParenR"/>
            </a:pPr>
            <a:r>
              <a:rPr lang="en-US" dirty="0"/>
              <a:t>The </a:t>
            </a:r>
            <a:r>
              <a:rPr lang="en-US" i="1" dirty="0" err="1"/>
              <a:t>ori</a:t>
            </a:r>
            <a:r>
              <a:rPr lang="en-US" dirty="0"/>
              <a:t> and its constituents – (e.g. ColE1 RNA I and RNA II).</a:t>
            </a:r>
          </a:p>
          <a:p>
            <a:endParaRPr lang="en-US" dirty="0"/>
          </a:p>
          <a:p>
            <a:r>
              <a:rPr lang="en-US" dirty="0"/>
              <a:t>2) The size of the plasmid (bigger plasmids may be replicated at a lower number as they represent a great metabolic burden for the cell).</a:t>
            </a:r>
          </a:p>
          <a:p>
            <a:endParaRPr lang="en-US" dirty="0"/>
          </a:p>
          <a:p>
            <a:r>
              <a:rPr lang="en-US" dirty="0"/>
              <a:t>3) Culture conditions (i.e. factors that influence the metabolic burden on the host).</a:t>
            </a:r>
          </a:p>
          <a:p>
            <a:endParaRPr lang="en-US" dirty="0"/>
          </a:p>
          <a:p>
            <a:endParaRPr lang="en-IN" dirty="0"/>
          </a:p>
        </p:txBody>
      </p:sp>
      <p:graphicFrame>
        <p:nvGraphicFramePr>
          <p:cNvPr id="3" name="Table 2">
            <a:extLst>
              <a:ext uri="{FF2B5EF4-FFF2-40B4-BE49-F238E27FC236}">
                <a16:creationId xmlns:a16="http://schemas.microsoft.com/office/drawing/2014/main" id="{5C8D9DE4-DD66-4FB4-A0AA-B3210F3821CD}"/>
              </a:ext>
            </a:extLst>
          </p:cNvPr>
          <p:cNvGraphicFramePr>
            <a:graphicFrameLocks noGrp="1"/>
          </p:cNvGraphicFramePr>
          <p:nvPr>
            <p:extLst>
              <p:ext uri="{D42A27DB-BD31-4B8C-83A1-F6EECF244321}">
                <p14:modId xmlns:p14="http://schemas.microsoft.com/office/powerpoint/2010/main" val="3722620678"/>
              </p:ext>
            </p:extLst>
          </p:nvPr>
        </p:nvGraphicFramePr>
        <p:xfrm>
          <a:off x="2951017" y="3713017"/>
          <a:ext cx="6289966" cy="2890980"/>
        </p:xfrm>
        <a:graphic>
          <a:graphicData uri="http://schemas.openxmlformats.org/drawingml/2006/table">
            <a:tbl>
              <a:tblPr>
                <a:tableStyleId>{5940675A-B579-460E-94D1-54222C63F5DA}</a:tableStyleId>
              </a:tblPr>
              <a:tblGrid>
                <a:gridCol w="3144983">
                  <a:extLst>
                    <a:ext uri="{9D8B030D-6E8A-4147-A177-3AD203B41FA5}">
                      <a16:colId xmlns:a16="http://schemas.microsoft.com/office/drawing/2014/main" val="3115858977"/>
                    </a:ext>
                  </a:extLst>
                </a:gridCol>
                <a:gridCol w="3144983">
                  <a:extLst>
                    <a:ext uri="{9D8B030D-6E8A-4147-A177-3AD203B41FA5}">
                      <a16:colId xmlns:a16="http://schemas.microsoft.com/office/drawing/2014/main" val="499488914"/>
                    </a:ext>
                  </a:extLst>
                </a:gridCol>
              </a:tblGrid>
              <a:tr h="805083">
                <a:tc>
                  <a:txBody>
                    <a:bodyPr/>
                    <a:lstStyle/>
                    <a:p>
                      <a:pPr algn="l" fontAlgn="ctr"/>
                      <a:r>
                        <a:rPr lang="en-IN" b="1" u="sng" dirty="0">
                          <a:solidFill>
                            <a:schemeClr val="accent4">
                              <a:lumMod val="75000"/>
                            </a:schemeClr>
                          </a:solidFill>
                          <a:effectLst/>
                        </a:rPr>
                        <a:t>Category</a:t>
                      </a:r>
                    </a:p>
                  </a:txBody>
                  <a:tcPr marL="60960" marR="60960" marT="60960" marB="60960" anchor="ctr"/>
                </a:tc>
                <a:tc>
                  <a:txBody>
                    <a:bodyPr/>
                    <a:lstStyle/>
                    <a:p>
                      <a:pPr algn="l" fontAlgn="ctr"/>
                      <a:r>
                        <a:rPr lang="en-US" b="1" u="sng" dirty="0">
                          <a:solidFill>
                            <a:schemeClr val="accent4">
                              <a:lumMod val="75000"/>
                            </a:schemeClr>
                          </a:solidFill>
                          <a:effectLst/>
                        </a:rPr>
                        <a:t>Typical number of copies per bacterial cell</a:t>
                      </a:r>
                    </a:p>
                  </a:txBody>
                  <a:tcPr marL="60960" marR="60960" marT="60960" marB="60960" anchor="ctr"/>
                </a:tc>
                <a:extLst>
                  <a:ext uri="{0D108BD9-81ED-4DB2-BD59-A6C34878D82A}">
                    <a16:rowId xmlns:a16="http://schemas.microsoft.com/office/drawing/2014/main" val="1765409139"/>
                  </a:ext>
                </a:extLst>
              </a:tr>
              <a:tr h="805083">
                <a:tc>
                  <a:txBody>
                    <a:bodyPr/>
                    <a:lstStyle/>
                    <a:p>
                      <a:pPr algn="l" fontAlgn="t"/>
                      <a:r>
                        <a:rPr lang="en-US" dirty="0">
                          <a:effectLst/>
                        </a:rPr>
                        <a:t>Low copy</a:t>
                      </a:r>
                    </a:p>
                  </a:txBody>
                  <a:tcPr marL="60960" marR="60960" marT="60960" marB="60960"/>
                </a:tc>
                <a:tc>
                  <a:txBody>
                    <a:bodyPr/>
                    <a:lstStyle/>
                    <a:p>
                      <a:pPr algn="l" fontAlgn="t"/>
                      <a:r>
                        <a:rPr lang="en-IN">
                          <a:effectLst/>
                        </a:rPr>
                        <a:t>15–20 copies per cell</a:t>
                      </a:r>
                    </a:p>
                  </a:txBody>
                  <a:tcPr marL="60960" marR="60960" marT="60960" marB="60960"/>
                </a:tc>
                <a:extLst>
                  <a:ext uri="{0D108BD9-81ED-4DB2-BD59-A6C34878D82A}">
                    <a16:rowId xmlns:a16="http://schemas.microsoft.com/office/drawing/2014/main" val="605289924"/>
                  </a:ext>
                </a:extLst>
              </a:tr>
              <a:tr h="475731">
                <a:tc>
                  <a:txBody>
                    <a:bodyPr/>
                    <a:lstStyle/>
                    <a:p>
                      <a:pPr algn="l" fontAlgn="t"/>
                      <a:r>
                        <a:rPr lang="en-IN" dirty="0">
                          <a:effectLst/>
                        </a:rPr>
                        <a:t>Medium copy</a:t>
                      </a:r>
                    </a:p>
                  </a:txBody>
                  <a:tcPr marL="60960" marR="60960" marT="60960" marB="60960"/>
                </a:tc>
                <a:tc>
                  <a:txBody>
                    <a:bodyPr/>
                    <a:lstStyle/>
                    <a:p>
                      <a:pPr algn="l" fontAlgn="t"/>
                      <a:r>
                        <a:rPr lang="en-IN">
                          <a:effectLst/>
                        </a:rPr>
                        <a:t>20–100 copies per cell</a:t>
                      </a:r>
                    </a:p>
                  </a:txBody>
                  <a:tcPr marL="60960" marR="60960" marT="60960" marB="60960"/>
                </a:tc>
                <a:extLst>
                  <a:ext uri="{0D108BD9-81ED-4DB2-BD59-A6C34878D82A}">
                    <a16:rowId xmlns:a16="http://schemas.microsoft.com/office/drawing/2014/main" val="1207604340"/>
                  </a:ext>
                </a:extLst>
              </a:tr>
              <a:tr h="805083">
                <a:tc>
                  <a:txBody>
                    <a:bodyPr/>
                    <a:lstStyle/>
                    <a:p>
                      <a:pPr algn="l" fontAlgn="t"/>
                      <a:r>
                        <a:rPr lang="en-US" dirty="0">
                          <a:effectLst/>
                        </a:rPr>
                        <a:t>High copy</a:t>
                      </a:r>
                    </a:p>
                  </a:txBody>
                  <a:tcPr marL="60960" marR="60960" marT="60960" marB="60960"/>
                </a:tc>
                <a:tc>
                  <a:txBody>
                    <a:bodyPr/>
                    <a:lstStyle/>
                    <a:p>
                      <a:pPr algn="l" fontAlgn="t"/>
                      <a:r>
                        <a:rPr lang="en-IN" dirty="0">
                          <a:effectLst/>
                        </a:rPr>
                        <a:t>500–700 copies per cell</a:t>
                      </a:r>
                    </a:p>
                  </a:txBody>
                  <a:tcPr marL="60960" marR="60960" marT="60960" marB="60960"/>
                </a:tc>
                <a:extLst>
                  <a:ext uri="{0D108BD9-81ED-4DB2-BD59-A6C34878D82A}">
                    <a16:rowId xmlns:a16="http://schemas.microsoft.com/office/drawing/2014/main" val="2686048744"/>
                  </a:ext>
                </a:extLst>
              </a:tr>
            </a:tbl>
          </a:graphicData>
        </a:graphic>
      </p:graphicFrame>
    </p:spTree>
    <p:extLst>
      <p:ext uri="{BB962C8B-B14F-4D97-AF65-F5344CB8AC3E}">
        <p14:creationId xmlns:p14="http://schemas.microsoft.com/office/powerpoint/2010/main" val="78070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7999EB-8519-4005-A66F-F451A65ED5B0}"/>
              </a:ext>
            </a:extLst>
          </p:cNvPr>
          <p:cNvSpPr/>
          <p:nvPr/>
        </p:nvSpPr>
        <p:spPr>
          <a:xfrm>
            <a:off x="1237673" y="332508"/>
            <a:ext cx="9725891" cy="5755422"/>
          </a:xfrm>
          <a:prstGeom prst="rect">
            <a:avLst/>
          </a:prstGeom>
        </p:spPr>
        <p:txBody>
          <a:bodyPr wrap="square">
            <a:spAutoFit/>
          </a:bodyPr>
          <a:lstStyle/>
          <a:p>
            <a:r>
              <a:rPr lang="en-US" sz="2800" b="1" i="0" dirty="0">
                <a:effectLst/>
              </a:rPr>
              <a:t>Based upon the number of copies per cell, plasmids are classified into two types. </a:t>
            </a:r>
          </a:p>
          <a:p>
            <a:endParaRPr lang="en-US" sz="2400" b="1" dirty="0"/>
          </a:p>
          <a:p>
            <a:pPr marL="457200" indent="-457200">
              <a:buFont typeface="+mj-lt"/>
              <a:buAutoNum type="arabicPeriod"/>
            </a:pPr>
            <a:r>
              <a:rPr lang="en-US" sz="2400" b="1" i="0" dirty="0">
                <a:effectLst/>
              </a:rPr>
              <a:t>Stringent plasmids</a:t>
            </a:r>
            <a:r>
              <a:rPr lang="en-US" sz="2400" b="0" i="0" dirty="0">
                <a:effectLst/>
              </a:rPr>
              <a:t>: </a:t>
            </a:r>
            <a:r>
              <a:rPr lang="en-US" sz="2400" dirty="0"/>
              <a:t>Plasmids are said to be under </a:t>
            </a:r>
            <a:r>
              <a:rPr lang="en-US" sz="2400" b="1" dirty="0"/>
              <a:t>stringent control</a:t>
            </a:r>
            <a:r>
              <a:rPr lang="en-US" sz="2400" dirty="0"/>
              <a:t> of replication when they are dependent on the presence of initiation proteins synthesized by the host cell in order to start their own replication. In general, these types of plasmids tend to be low copy number. </a:t>
            </a:r>
            <a:r>
              <a:rPr lang="en-US" sz="2400" b="0" i="0" dirty="0">
                <a:effectLst/>
              </a:rPr>
              <a:t>Generally, conjugative plasmids are mostly stringent plasmids </a:t>
            </a:r>
          </a:p>
          <a:p>
            <a:pPr marL="457200" indent="-457200">
              <a:buFont typeface="+mj-lt"/>
              <a:buAutoNum type="arabicPeriod"/>
            </a:pPr>
            <a:endParaRPr lang="en-US" sz="2400" b="0" i="0" dirty="0">
              <a:effectLst/>
            </a:endParaRPr>
          </a:p>
          <a:p>
            <a:pPr marL="457200" indent="-457200">
              <a:buFont typeface="+mj-lt"/>
              <a:buAutoNum type="arabicPeriod"/>
            </a:pPr>
            <a:r>
              <a:rPr lang="en-US" sz="2400" b="1" i="0" dirty="0">
                <a:effectLst/>
              </a:rPr>
              <a:t>Relaxed plasmids</a:t>
            </a:r>
            <a:r>
              <a:rPr lang="en-US" sz="2400" b="0" i="0" dirty="0">
                <a:effectLst/>
              </a:rPr>
              <a:t>: P</a:t>
            </a:r>
            <a:r>
              <a:rPr lang="en-US" sz="2400" dirty="0"/>
              <a:t>lasmids that can initiate DNA replication independently of the host's initiation proteins are said to be under </a:t>
            </a:r>
            <a:r>
              <a:rPr lang="en-US" sz="2400" b="1" dirty="0"/>
              <a:t>relaxed control</a:t>
            </a:r>
            <a:r>
              <a:rPr lang="en-US" sz="2400" dirty="0"/>
              <a:t>, as they only require the host's replication machinery for elongation and termination. These types of plasmids tend to be high copy number. </a:t>
            </a:r>
            <a:r>
              <a:rPr lang="en-US" sz="2400" b="0" i="0" dirty="0">
                <a:effectLst/>
              </a:rPr>
              <a:t>Generally, relaxed plasmids are of low molecular weight and most of them are of the non conjugative type. </a:t>
            </a:r>
            <a:endParaRPr lang="en-IN" sz="2400" dirty="0"/>
          </a:p>
        </p:txBody>
      </p:sp>
    </p:spTree>
    <p:extLst>
      <p:ext uri="{BB962C8B-B14F-4D97-AF65-F5344CB8AC3E}">
        <p14:creationId xmlns:p14="http://schemas.microsoft.com/office/powerpoint/2010/main" val="110221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2CCF80-9EF3-4572-97DC-A12313EDA9BB}"/>
              </a:ext>
            </a:extLst>
          </p:cNvPr>
          <p:cNvSpPr/>
          <p:nvPr/>
        </p:nvSpPr>
        <p:spPr>
          <a:xfrm>
            <a:off x="979054" y="705177"/>
            <a:ext cx="10233891" cy="5122941"/>
          </a:xfrm>
          <a:prstGeom prst="rect">
            <a:avLst/>
          </a:prstGeom>
        </p:spPr>
        <p:txBody>
          <a:bodyPr wrap="square">
            <a:spAutoFit/>
          </a:bodyPr>
          <a:lstStyle/>
          <a:p>
            <a:pPr>
              <a:lnSpc>
                <a:spcPct val="150000"/>
              </a:lnSpc>
            </a:pPr>
            <a:r>
              <a:rPr lang="en-US" sz="2000" b="1" dirty="0">
                <a:solidFill>
                  <a:srgbClr val="000000"/>
                </a:solidFill>
              </a:rPr>
              <a:t>There are three general types of plasmid copy number control systems, depending on the type of negative control element used: </a:t>
            </a:r>
          </a:p>
          <a:p>
            <a:pPr>
              <a:lnSpc>
                <a:spcPct val="150000"/>
              </a:lnSpc>
            </a:pPr>
            <a:r>
              <a:rPr lang="en-US" sz="2000" b="1" dirty="0">
                <a:solidFill>
                  <a:srgbClr val="000000"/>
                </a:solidFill>
              </a:rPr>
              <a:t>(</a:t>
            </a:r>
            <a:r>
              <a:rPr lang="en-US" sz="2000" b="1" dirty="0" err="1">
                <a:solidFill>
                  <a:srgbClr val="000000"/>
                </a:solidFill>
              </a:rPr>
              <a:t>i</a:t>
            </a:r>
            <a:r>
              <a:rPr lang="en-US" sz="2000" b="1" dirty="0">
                <a:solidFill>
                  <a:srgbClr val="000000"/>
                </a:solidFill>
              </a:rPr>
              <a:t>) </a:t>
            </a:r>
            <a:r>
              <a:rPr lang="en-US" sz="2000" dirty="0">
                <a:solidFill>
                  <a:srgbClr val="000000"/>
                </a:solidFill>
              </a:rPr>
              <a:t>counter transcribed (</a:t>
            </a:r>
            <a:r>
              <a:rPr lang="en-US" sz="2000" dirty="0" err="1">
                <a:solidFill>
                  <a:srgbClr val="000000"/>
                </a:solidFill>
              </a:rPr>
              <a:t>ct</a:t>
            </a:r>
            <a:r>
              <a:rPr lang="en-US" sz="2000" dirty="0">
                <a:solidFill>
                  <a:srgbClr val="000000"/>
                </a:solidFill>
              </a:rPr>
              <a:t>) RNAs and a protein. Within this group, there are two categories.</a:t>
            </a:r>
          </a:p>
          <a:p>
            <a:pPr marL="396875">
              <a:lnSpc>
                <a:spcPct val="150000"/>
              </a:lnSpc>
            </a:pPr>
            <a:r>
              <a:rPr lang="en-US" sz="2000" b="1" dirty="0">
                <a:solidFill>
                  <a:srgbClr val="000000"/>
                </a:solidFill>
              </a:rPr>
              <a:t>a) </a:t>
            </a:r>
            <a:r>
              <a:rPr lang="en-US" sz="2000" dirty="0">
                <a:solidFill>
                  <a:srgbClr val="000000"/>
                </a:solidFill>
              </a:rPr>
              <a:t>In one of them, the </a:t>
            </a:r>
            <a:r>
              <a:rPr lang="en-US" sz="2000" dirty="0" err="1">
                <a:solidFill>
                  <a:srgbClr val="000000"/>
                </a:solidFill>
              </a:rPr>
              <a:t>ctRNA</a:t>
            </a:r>
            <a:r>
              <a:rPr lang="en-US" sz="2000" dirty="0">
                <a:solidFill>
                  <a:srgbClr val="000000"/>
                </a:solidFill>
              </a:rPr>
              <a:t> plays the main regulatory role, whereas the protein has been proposed as only an </a:t>
            </a:r>
            <a:r>
              <a:rPr lang="en-US" sz="2000" dirty="0"/>
              <a:t>auxiliary element. </a:t>
            </a:r>
          </a:p>
          <a:p>
            <a:pPr marL="396875">
              <a:lnSpc>
                <a:spcPct val="150000"/>
              </a:lnSpc>
            </a:pPr>
            <a:r>
              <a:rPr lang="en-US" sz="2000" b="1" dirty="0"/>
              <a:t>b) </a:t>
            </a:r>
            <a:r>
              <a:rPr lang="en-US" sz="2000" dirty="0"/>
              <a:t>Within the second category, both elements, acting on different targets, could correct fluctuations in the copy number.</a:t>
            </a:r>
            <a:endParaRPr lang="en-US" sz="2000" dirty="0">
              <a:solidFill>
                <a:srgbClr val="000000"/>
              </a:solidFill>
              <a:latin typeface="ff1"/>
            </a:endParaRPr>
          </a:p>
          <a:p>
            <a:pPr>
              <a:lnSpc>
                <a:spcPct val="150000"/>
              </a:lnSpc>
            </a:pPr>
            <a:r>
              <a:rPr lang="en-US" sz="2000" b="1" dirty="0">
                <a:solidFill>
                  <a:srgbClr val="000000"/>
                </a:solidFill>
              </a:rPr>
              <a:t>(ii) </a:t>
            </a:r>
            <a:r>
              <a:rPr lang="en-US" sz="2000" dirty="0">
                <a:solidFill>
                  <a:srgbClr val="000000"/>
                </a:solidFill>
              </a:rPr>
              <a:t>antisense RNAs that hybridize to a complementary region of an essential RNA, therefore</a:t>
            </a:r>
          </a:p>
          <a:p>
            <a:pPr>
              <a:lnSpc>
                <a:spcPct val="150000"/>
              </a:lnSpc>
            </a:pPr>
            <a:r>
              <a:rPr lang="en-US" sz="2000" dirty="0">
                <a:solidFill>
                  <a:srgbClr val="000000"/>
                </a:solidFill>
              </a:rPr>
              <a:t>termed counter transcribed (</a:t>
            </a:r>
            <a:r>
              <a:rPr lang="en-US" sz="2000" dirty="0" err="1">
                <a:solidFill>
                  <a:srgbClr val="000000"/>
                </a:solidFill>
              </a:rPr>
              <a:t>ct</a:t>
            </a:r>
            <a:r>
              <a:rPr lang="en-US" sz="2000" dirty="0">
                <a:solidFill>
                  <a:srgbClr val="000000"/>
                </a:solidFill>
              </a:rPr>
              <a:t>) RNAs.</a:t>
            </a:r>
          </a:p>
          <a:p>
            <a:pPr>
              <a:lnSpc>
                <a:spcPct val="150000"/>
              </a:lnSpc>
            </a:pPr>
            <a:r>
              <a:rPr lang="en-US" sz="2000" b="1" dirty="0">
                <a:solidFill>
                  <a:srgbClr val="000000"/>
                </a:solidFill>
              </a:rPr>
              <a:t>(iii) </a:t>
            </a:r>
            <a:r>
              <a:rPr lang="en-US" sz="2000" dirty="0">
                <a:solidFill>
                  <a:srgbClr val="000000"/>
                </a:solidFill>
              </a:rPr>
              <a:t>directly repeated sequences (iterons) that complex with cognate replication (Rep)</a:t>
            </a:r>
          </a:p>
          <a:p>
            <a:pPr>
              <a:lnSpc>
                <a:spcPct val="150000"/>
              </a:lnSpc>
            </a:pPr>
            <a:r>
              <a:rPr lang="en-US" sz="2000" dirty="0">
                <a:solidFill>
                  <a:srgbClr val="000000"/>
                </a:solidFill>
              </a:rPr>
              <a:t>initiator proteins</a:t>
            </a:r>
          </a:p>
        </p:txBody>
      </p:sp>
    </p:spTree>
    <p:extLst>
      <p:ext uri="{BB962C8B-B14F-4D97-AF65-F5344CB8AC3E}">
        <p14:creationId xmlns:p14="http://schemas.microsoft.com/office/powerpoint/2010/main" val="13474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29EDF-8D3D-4E8A-BFF6-C1CAB04954A7}"/>
              </a:ext>
            </a:extLst>
          </p:cNvPr>
          <p:cNvPicPr>
            <a:picLocks noChangeAspect="1"/>
          </p:cNvPicPr>
          <p:nvPr/>
        </p:nvPicPr>
        <p:blipFill rotWithShape="1">
          <a:blip r:embed="rId2"/>
          <a:srcRect l="36288" t="29631" r="37197" b="21481"/>
          <a:stretch/>
        </p:blipFill>
        <p:spPr>
          <a:xfrm>
            <a:off x="3482109" y="990328"/>
            <a:ext cx="5227781" cy="5421956"/>
          </a:xfrm>
          <a:prstGeom prst="rect">
            <a:avLst/>
          </a:prstGeom>
        </p:spPr>
      </p:pic>
      <p:sp>
        <p:nvSpPr>
          <p:cNvPr id="3" name="Rectangle 2">
            <a:extLst>
              <a:ext uri="{FF2B5EF4-FFF2-40B4-BE49-F238E27FC236}">
                <a16:creationId xmlns:a16="http://schemas.microsoft.com/office/drawing/2014/main" id="{AC784064-FAA3-4042-8889-D10F51B0E9B4}"/>
              </a:ext>
            </a:extLst>
          </p:cNvPr>
          <p:cNvSpPr/>
          <p:nvPr/>
        </p:nvSpPr>
        <p:spPr>
          <a:xfrm>
            <a:off x="2099680" y="445716"/>
            <a:ext cx="7992637" cy="369332"/>
          </a:xfrm>
          <a:prstGeom prst="rect">
            <a:avLst/>
          </a:prstGeom>
        </p:spPr>
        <p:txBody>
          <a:bodyPr wrap="none">
            <a:spAutoFit/>
          </a:bodyPr>
          <a:lstStyle/>
          <a:p>
            <a:r>
              <a:rPr lang="en-US" b="1" u="sng" dirty="0">
                <a:latin typeface="Times New Roman" panose="02020603050405020304" pitchFamily="18" charset="0"/>
              </a:rPr>
              <a:t>Regulation of plasmid R1 copy number by antisense RNA and auxiliary protein</a:t>
            </a:r>
            <a:endParaRPr lang="en-US" b="1" i="0" u="sng" dirty="0">
              <a:effectLst/>
              <a:latin typeface="Times New Roman" panose="02020603050405020304" pitchFamily="18" charset="0"/>
            </a:endParaRPr>
          </a:p>
        </p:txBody>
      </p:sp>
    </p:spTree>
    <p:extLst>
      <p:ext uri="{BB962C8B-B14F-4D97-AF65-F5344CB8AC3E}">
        <p14:creationId xmlns:p14="http://schemas.microsoft.com/office/powerpoint/2010/main" val="237578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8A9B8D-25EE-4469-8BDD-11F0DADDAFBC}"/>
              </a:ext>
            </a:extLst>
          </p:cNvPr>
          <p:cNvPicPr>
            <a:picLocks noChangeAspect="1"/>
          </p:cNvPicPr>
          <p:nvPr/>
        </p:nvPicPr>
        <p:blipFill>
          <a:blip r:embed="rId2"/>
          <a:stretch>
            <a:fillRect/>
          </a:stretch>
        </p:blipFill>
        <p:spPr>
          <a:xfrm>
            <a:off x="1495425" y="285750"/>
            <a:ext cx="9201150" cy="6286500"/>
          </a:xfrm>
          <a:prstGeom prst="rect">
            <a:avLst/>
          </a:prstGeom>
        </p:spPr>
      </p:pic>
    </p:spTree>
    <p:extLst>
      <p:ext uri="{BB962C8B-B14F-4D97-AF65-F5344CB8AC3E}">
        <p14:creationId xmlns:p14="http://schemas.microsoft.com/office/powerpoint/2010/main" val="307320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FA8A6A-9083-4822-9FEB-DCB5B2EB2811}"/>
              </a:ext>
            </a:extLst>
          </p:cNvPr>
          <p:cNvSpPr/>
          <p:nvPr/>
        </p:nvSpPr>
        <p:spPr>
          <a:xfrm>
            <a:off x="1103745" y="566678"/>
            <a:ext cx="9984510" cy="572464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t>Most plasmids require a plasmid-encoded protein, usually called Rep, to separate the strands of DNA at the origin of replication (</a:t>
            </a:r>
            <a:r>
              <a:rPr lang="en-US" sz="2400" i="1" dirty="0" err="1"/>
              <a:t>oriV</a:t>
            </a:r>
            <a:r>
              <a:rPr lang="en-US" sz="2400" dirty="0"/>
              <a:t>) to initiate DNA replication. Rep binds to specific DNA sequences in </a:t>
            </a:r>
            <a:r>
              <a:rPr lang="en-US" sz="2400" i="1" dirty="0" err="1"/>
              <a:t>oriV</a:t>
            </a:r>
            <a:r>
              <a:rPr lang="en-US" sz="2400" dirty="0"/>
              <a:t> which are unique to a plasmid type (example-R1). The synthesis of Rep protein is controlled in order to limit plasmid replication and therefore regulate copy number.</a:t>
            </a:r>
          </a:p>
          <a:p>
            <a:pPr marL="285750" indent="-285750" algn="just">
              <a:lnSpc>
                <a:spcPct val="150000"/>
              </a:lnSpc>
              <a:buFont typeface="Wingdings" panose="05000000000000000000" pitchFamily="2" charset="2"/>
              <a:buChar char="Ø"/>
            </a:pPr>
            <a:r>
              <a:rPr lang="en-US" sz="2400" dirty="0"/>
              <a:t>In the case of R1 plasmid, expression of the essential gene </a:t>
            </a:r>
            <a:r>
              <a:rPr lang="en-US" sz="2400" dirty="0" err="1"/>
              <a:t>repA</a:t>
            </a:r>
            <a:r>
              <a:rPr lang="en-US" sz="2400" dirty="0"/>
              <a:t> requires the translation of the leader gene tap, which is translationally coupled to </a:t>
            </a:r>
            <a:r>
              <a:rPr lang="en-US" sz="2400" dirty="0" err="1"/>
              <a:t>repA</a:t>
            </a:r>
            <a:r>
              <a:rPr lang="en-US" sz="2400" dirty="0"/>
              <a:t>.</a:t>
            </a:r>
          </a:p>
          <a:p>
            <a:pPr marL="285750" indent="-285750" algn="just">
              <a:lnSpc>
                <a:spcPct val="150000"/>
              </a:lnSpc>
              <a:buFont typeface="Wingdings" panose="05000000000000000000" pitchFamily="2" charset="2"/>
              <a:buChar char="Ø"/>
            </a:pPr>
            <a:r>
              <a:rPr lang="en-US" sz="2400" dirty="0">
                <a:solidFill>
                  <a:srgbClr val="212121"/>
                </a:solidFill>
                <a:latin typeface="BlinkMacSystemFont"/>
              </a:rPr>
              <a:t>A reading frame for a 24 amino acid leader peptide (Tap-translational activator peptide) is located in the region between the </a:t>
            </a:r>
            <a:r>
              <a:rPr lang="en-US" sz="2400" dirty="0" err="1">
                <a:solidFill>
                  <a:srgbClr val="212121"/>
                </a:solidFill>
                <a:latin typeface="BlinkMacSystemFont"/>
              </a:rPr>
              <a:t>copA</a:t>
            </a:r>
            <a:r>
              <a:rPr lang="en-US" sz="2400" dirty="0">
                <a:solidFill>
                  <a:srgbClr val="212121"/>
                </a:solidFill>
                <a:latin typeface="BlinkMacSystemFont"/>
              </a:rPr>
              <a:t> and </a:t>
            </a:r>
            <a:r>
              <a:rPr lang="en-US" sz="2400" dirty="0" err="1">
                <a:solidFill>
                  <a:srgbClr val="212121"/>
                </a:solidFill>
                <a:latin typeface="BlinkMacSystemFont"/>
              </a:rPr>
              <a:t>repA</a:t>
            </a:r>
            <a:r>
              <a:rPr lang="en-US" sz="2400" dirty="0">
                <a:solidFill>
                  <a:srgbClr val="212121"/>
                </a:solidFill>
                <a:latin typeface="BlinkMacSystemFont"/>
              </a:rPr>
              <a:t> genes.</a:t>
            </a:r>
          </a:p>
          <a:p>
            <a:pPr algn="just"/>
            <a:endParaRPr lang="en-US" sz="1400" dirty="0"/>
          </a:p>
          <a:p>
            <a:pPr algn="just"/>
            <a:endParaRPr lang="en-US" sz="1400" dirty="0">
              <a:solidFill>
                <a:srgbClr val="212121"/>
              </a:solidFill>
              <a:latin typeface="BlinkMacSystemFont"/>
            </a:endParaRPr>
          </a:p>
          <a:p>
            <a:pPr algn="just"/>
            <a:endParaRPr lang="en-IN" sz="1400" dirty="0"/>
          </a:p>
        </p:txBody>
      </p:sp>
    </p:spTree>
    <p:extLst>
      <p:ext uri="{BB962C8B-B14F-4D97-AF65-F5344CB8AC3E}">
        <p14:creationId xmlns:p14="http://schemas.microsoft.com/office/powerpoint/2010/main" val="173609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F9948-E2A9-45E4-8977-52FD05FD8495}"/>
              </a:ext>
            </a:extLst>
          </p:cNvPr>
          <p:cNvSpPr/>
          <p:nvPr/>
        </p:nvSpPr>
        <p:spPr>
          <a:xfrm>
            <a:off x="1173017" y="364475"/>
            <a:ext cx="10529455" cy="612905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t>The main replication control element is the </a:t>
            </a:r>
            <a:r>
              <a:rPr lang="en-US" sz="2400" dirty="0" err="1"/>
              <a:t>ctRNA</a:t>
            </a:r>
            <a:r>
              <a:rPr lang="en-US" sz="2400" dirty="0"/>
              <a:t>, </a:t>
            </a:r>
            <a:r>
              <a:rPr lang="en-US" sz="2400" dirty="0" err="1"/>
              <a:t>CopA</a:t>
            </a:r>
            <a:r>
              <a:rPr lang="en-US" sz="2400" dirty="0"/>
              <a:t>, which inhibits translation of tap and, indirectly, that of </a:t>
            </a:r>
            <a:r>
              <a:rPr lang="en-US" sz="2400" dirty="0" err="1"/>
              <a:t>repA</a:t>
            </a:r>
            <a:r>
              <a:rPr lang="en-US" sz="2400" dirty="0"/>
              <a:t>. </a:t>
            </a:r>
            <a:r>
              <a:rPr lang="en-US" sz="2400" dirty="0" err="1"/>
              <a:t>RepA</a:t>
            </a:r>
            <a:r>
              <a:rPr lang="en-US" sz="2400" dirty="0"/>
              <a:t> expression is also regulated post-transcriptionally from the secondary promoter by an antisense RNA called </a:t>
            </a:r>
            <a:r>
              <a:rPr lang="en-US" sz="2400" dirty="0" err="1"/>
              <a:t>CopA</a:t>
            </a:r>
            <a:r>
              <a:rPr lang="en-US" sz="2400" dirty="0"/>
              <a:t>. </a:t>
            </a:r>
            <a:r>
              <a:rPr lang="en-US" sz="2400" dirty="0" err="1"/>
              <a:t>CopA</a:t>
            </a:r>
            <a:r>
              <a:rPr lang="en-US" sz="2400" dirty="0"/>
              <a:t> interacts with its RNA target in the </a:t>
            </a:r>
            <a:r>
              <a:rPr lang="en-US" sz="2400" dirty="0" err="1"/>
              <a:t>RepA</a:t>
            </a:r>
            <a:r>
              <a:rPr lang="en-US" sz="2400" dirty="0"/>
              <a:t> mRNA and forms a complex RNA-RNA duplex. The resultant double stranded RNA is cleaved by RNase III, preventing synthesis of </a:t>
            </a:r>
            <a:r>
              <a:rPr lang="en-US" sz="2400" dirty="0" err="1"/>
              <a:t>RepA</a:t>
            </a:r>
            <a:r>
              <a:rPr lang="en-US" sz="2400" dirty="0"/>
              <a:t>.</a:t>
            </a:r>
          </a:p>
          <a:p>
            <a:pPr marL="285750" indent="-285750" algn="just">
              <a:lnSpc>
                <a:spcPct val="150000"/>
              </a:lnSpc>
              <a:buFont typeface="Wingdings" panose="05000000000000000000" pitchFamily="2" charset="2"/>
              <a:buChar char="Ø"/>
            </a:pPr>
            <a:r>
              <a:rPr lang="en-US" sz="2400" dirty="0"/>
              <a:t>The second inhibitory element of R1 is the product of the </a:t>
            </a:r>
            <a:r>
              <a:rPr lang="en-US" sz="2400" dirty="0" err="1"/>
              <a:t>CopB</a:t>
            </a:r>
            <a:r>
              <a:rPr lang="en-US" sz="2400" dirty="0"/>
              <a:t> gene, which is co-transcribed with tap and </a:t>
            </a:r>
            <a:r>
              <a:rPr lang="en-US" sz="2400" dirty="0" err="1"/>
              <a:t>repA</a:t>
            </a:r>
            <a:r>
              <a:rPr lang="en-US" sz="2400" dirty="0"/>
              <a:t> from promoter P1. </a:t>
            </a:r>
          </a:p>
          <a:p>
            <a:pPr marL="285750" indent="-285750" algn="just">
              <a:lnSpc>
                <a:spcPct val="150000"/>
              </a:lnSpc>
              <a:buFont typeface="Wingdings" panose="05000000000000000000" pitchFamily="2" charset="2"/>
              <a:buChar char="Ø"/>
            </a:pPr>
            <a:r>
              <a:rPr lang="en-US" sz="2400" dirty="0" err="1"/>
              <a:t>CopB</a:t>
            </a:r>
            <a:r>
              <a:rPr lang="en-US" sz="2400" dirty="0"/>
              <a:t> protein is a transcriptional repressor of a second promoter, P2, located downstream of </a:t>
            </a:r>
            <a:r>
              <a:rPr lang="en-US" sz="2400" dirty="0" err="1"/>
              <a:t>copB</a:t>
            </a:r>
            <a:r>
              <a:rPr lang="en-US" sz="2400" dirty="0"/>
              <a:t>, which directs the synthesis of a </a:t>
            </a:r>
            <a:r>
              <a:rPr lang="en-US" sz="2400" dirty="0" err="1"/>
              <a:t>tap±repA</a:t>
            </a:r>
            <a:r>
              <a:rPr lang="en-US" sz="2400" dirty="0"/>
              <a:t> mRNA so that </a:t>
            </a:r>
            <a:r>
              <a:rPr lang="en-US" sz="2400" dirty="0" err="1"/>
              <a:t>repA</a:t>
            </a:r>
            <a:r>
              <a:rPr lang="en-US" sz="2400" dirty="0"/>
              <a:t> is expressed almost exclusively from P1.</a:t>
            </a:r>
          </a:p>
        </p:txBody>
      </p:sp>
    </p:spTree>
    <p:extLst>
      <p:ext uri="{BB962C8B-B14F-4D97-AF65-F5344CB8AC3E}">
        <p14:creationId xmlns:p14="http://schemas.microsoft.com/office/powerpoint/2010/main" val="15374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03AEEA-A300-414E-AE4C-F62B779D572C}"/>
              </a:ext>
            </a:extLst>
          </p:cNvPr>
          <p:cNvSpPr/>
          <p:nvPr/>
        </p:nvSpPr>
        <p:spPr>
          <a:xfrm>
            <a:off x="1797996" y="575025"/>
            <a:ext cx="8596008" cy="461665"/>
          </a:xfrm>
          <a:prstGeom prst="rect">
            <a:avLst/>
          </a:prstGeom>
        </p:spPr>
        <p:txBody>
          <a:bodyPr wrap="none">
            <a:spAutoFit/>
          </a:bodyPr>
          <a:lstStyle/>
          <a:p>
            <a:r>
              <a:rPr lang="en-US" sz="2400" b="1" u="sng" dirty="0">
                <a:latin typeface="AdvPS6EC5"/>
              </a:rPr>
              <a:t>Dual regulation by </a:t>
            </a:r>
            <a:r>
              <a:rPr lang="en-US" sz="2400" b="1" u="sng" dirty="0" err="1">
                <a:latin typeface="AdvPS6EC5"/>
              </a:rPr>
              <a:t>ctRNA</a:t>
            </a:r>
            <a:r>
              <a:rPr lang="en-US" sz="2400" b="1" u="sng" dirty="0">
                <a:latin typeface="AdvPS6EC5"/>
              </a:rPr>
              <a:t> and inhibitory protein in plasmid pIP501</a:t>
            </a:r>
            <a:endParaRPr lang="en-IN" sz="2400" b="1" u="sng" dirty="0"/>
          </a:p>
        </p:txBody>
      </p:sp>
      <p:pic>
        <p:nvPicPr>
          <p:cNvPr id="3" name="Picture 2">
            <a:extLst>
              <a:ext uri="{FF2B5EF4-FFF2-40B4-BE49-F238E27FC236}">
                <a16:creationId xmlns:a16="http://schemas.microsoft.com/office/drawing/2014/main" id="{1B6BE65A-C2F5-4DC9-B843-97B7E4A6DA5B}"/>
              </a:ext>
            </a:extLst>
          </p:cNvPr>
          <p:cNvPicPr>
            <a:picLocks noChangeAspect="1"/>
          </p:cNvPicPr>
          <p:nvPr/>
        </p:nvPicPr>
        <p:blipFill rotWithShape="1">
          <a:blip r:embed="rId2"/>
          <a:srcRect l="21387"/>
          <a:stretch/>
        </p:blipFill>
        <p:spPr>
          <a:xfrm>
            <a:off x="1554874" y="1893455"/>
            <a:ext cx="9082252" cy="3685308"/>
          </a:xfrm>
          <a:prstGeom prst="rect">
            <a:avLst/>
          </a:prstGeom>
        </p:spPr>
      </p:pic>
    </p:spTree>
    <p:extLst>
      <p:ext uri="{BB962C8B-B14F-4D97-AF65-F5344CB8AC3E}">
        <p14:creationId xmlns:p14="http://schemas.microsoft.com/office/powerpoint/2010/main" val="1941055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1374</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AdvPS6EC0</vt:lpstr>
      <vt:lpstr>AdvPS6EC5</vt:lpstr>
      <vt:lpstr>AdvPS6ECA</vt:lpstr>
      <vt:lpstr>Arial</vt:lpstr>
      <vt:lpstr>BlinkMacSystemFont</vt:lpstr>
      <vt:lpstr>Calibri</vt:lpstr>
      <vt:lpstr>Calibri Light</vt:lpstr>
      <vt:lpstr>ff1</vt:lpstr>
      <vt:lpstr>Times New Roman</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sukanya hembrom</dc:creator>
  <cp:lastModifiedBy>sukanya hembrom</cp:lastModifiedBy>
  <cp:revision>46</cp:revision>
  <dcterms:created xsi:type="dcterms:W3CDTF">2020-07-11T05:45:02Z</dcterms:created>
  <dcterms:modified xsi:type="dcterms:W3CDTF">2020-07-21T03:35:10Z</dcterms:modified>
</cp:coreProperties>
</file>